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notesSlides/_rels/notesSlide13.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media/image10.jpeg" ContentType="image/jpeg"/>
  <Override PartName="/ppt/media/image11.jpeg" ContentType="image/jpeg"/>
  <Override PartName="/ppt/media/image12.jpeg" ContentType="image/jpeg"/>
  <Override PartName="/ppt/media/image13.jpeg" ContentType="image/jpeg"/>
  <Override PartName="/ppt/media/image14.jpeg" ContentType="image/jpeg"/>
  <Override PartName="/ppt/media/image15.jpeg" ContentType="image/jpeg"/>
  <Override PartName="/ppt/media/image16.jpeg" ContentType="image/jpeg"/>
  <Override PartName="/ppt/media/image17.jpeg" ContentType="image/jpeg"/>
  <Override PartName="/ppt/media/image18.jpeg" ContentType="image/jpeg"/>
  <Override PartName="/ppt/media/image19.jpeg" ContentType="image/jpeg"/>
  <Override PartName="/ppt/media/image20.jpeg" ContentType="image/jpeg"/>
  <Override PartName="/ppt/media/image21.jpeg" ContentType="image/jpeg"/>
  <Override PartName="/ppt/media/image22.jpeg" ContentType="image/jpeg"/>
  <Override PartName="/ppt/media/image23.jpeg" ContentType="image/jpeg"/>
  <Override PartName="/ppt/media/image24.jpeg" ContentType="image/jpeg"/>
  <Override PartName="/ppt/media/image25.jpeg" ContentType="image/jpeg"/>
  <Override PartName="/ppt/media/image26.jpeg" ContentType="image/jpeg"/>
  <Override PartName="/ppt/media/image27.jpeg" ContentType="image/jpeg"/>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x="12192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fr-FR" sz="1800" spc="-1" strike="noStrike">
                <a:solidFill>
                  <a:srgbClr val="000000"/>
                </a:solidFill>
                <a:latin typeface="Calibri"/>
              </a:rPr>
              <a:t>Cliquez pour déplacer la diapo</a:t>
            </a:r>
            <a:endParaRPr b="0" lang="fr-FR" sz="1800" spc="-1" strike="noStrike">
              <a:solidFill>
                <a:srgbClr val="000000"/>
              </a:solidFill>
              <a:latin typeface="Calibri"/>
            </a:endParaRPr>
          </a:p>
        </p:txBody>
      </p:sp>
      <p:sp>
        <p:nvSpPr>
          <p:cNvPr id="83" name="PlaceHolder 2"/>
          <p:cNvSpPr>
            <a:spLocks noGrp="1"/>
          </p:cNvSpPr>
          <p:nvPr>
            <p:ph type="body"/>
          </p:nvPr>
        </p:nvSpPr>
        <p:spPr>
          <a:xfrm>
            <a:off x="756000" y="5078520"/>
            <a:ext cx="6047640" cy="4811040"/>
          </a:xfrm>
          <a:prstGeom prst="rect">
            <a:avLst/>
          </a:prstGeom>
        </p:spPr>
        <p:txBody>
          <a:bodyPr lIns="0" rIns="0" tIns="0" bIns="0">
            <a:noAutofit/>
          </a:bodyPr>
          <a:p>
            <a:r>
              <a:rPr b="0" lang="fr-FR" sz="2000" spc="-1" strike="noStrike">
                <a:latin typeface="Arial"/>
              </a:rPr>
              <a:t>Cliquez pour modifier le format des notes</a:t>
            </a:r>
            <a:endParaRPr b="0" lang="fr-FR" sz="2000" spc="-1" strike="noStrike">
              <a:latin typeface="Arial"/>
            </a:endParaRPr>
          </a:p>
        </p:txBody>
      </p:sp>
      <p:sp>
        <p:nvSpPr>
          <p:cNvPr id="84" name="PlaceHolder 3"/>
          <p:cNvSpPr>
            <a:spLocks noGrp="1"/>
          </p:cNvSpPr>
          <p:nvPr>
            <p:ph type="hdr"/>
          </p:nvPr>
        </p:nvSpPr>
        <p:spPr>
          <a:xfrm>
            <a:off x="0" y="0"/>
            <a:ext cx="3280680" cy="534240"/>
          </a:xfrm>
          <a:prstGeom prst="rect">
            <a:avLst/>
          </a:prstGeom>
        </p:spPr>
        <p:txBody>
          <a:bodyPr lIns="0" rIns="0" tIns="0" bIns="0">
            <a:noAutofit/>
          </a:bodyPr>
          <a:p>
            <a:r>
              <a:rPr b="0" lang="fr-FR" sz="1400" spc="-1" strike="noStrike">
                <a:latin typeface="Times New Roman"/>
              </a:rPr>
              <a:t>&lt;en-tête&gt;</a:t>
            </a:r>
            <a:endParaRPr b="0" lang="fr-FR" sz="1400" spc="-1" strike="noStrike">
              <a:latin typeface="Times New Roman"/>
            </a:endParaRPr>
          </a:p>
        </p:txBody>
      </p:sp>
      <p:sp>
        <p:nvSpPr>
          <p:cNvPr id="85" name="PlaceHolder 4"/>
          <p:cNvSpPr>
            <a:spLocks noGrp="1"/>
          </p:cNvSpPr>
          <p:nvPr>
            <p:ph type="dt"/>
          </p:nvPr>
        </p:nvSpPr>
        <p:spPr>
          <a:xfrm>
            <a:off x="4278960" y="0"/>
            <a:ext cx="3280680" cy="534240"/>
          </a:xfrm>
          <a:prstGeom prst="rect">
            <a:avLst/>
          </a:prstGeom>
        </p:spPr>
        <p:txBody>
          <a:bodyPr lIns="0" rIns="0" tIns="0" bIns="0">
            <a:noAutofit/>
          </a:bodyPr>
          <a:p>
            <a:pPr algn="r"/>
            <a:r>
              <a:rPr b="0" lang="fr-FR" sz="1400" spc="-1" strike="noStrike">
                <a:latin typeface="Times New Roman"/>
              </a:rPr>
              <a:t>&lt;date/heure&gt;</a:t>
            </a:r>
            <a:endParaRPr b="0" lang="fr-FR" sz="1400" spc="-1" strike="noStrike">
              <a:latin typeface="Times New Roman"/>
            </a:endParaRPr>
          </a:p>
        </p:txBody>
      </p:sp>
      <p:sp>
        <p:nvSpPr>
          <p:cNvPr id="86" name="PlaceHolder 5"/>
          <p:cNvSpPr>
            <a:spLocks noGrp="1"/>
          </p:cNvSpPr>
          <p:nvPr>
            <p:ph type="ftr"/>
          </p:nvPr>
        </p:nvSpPr>
        <p:spPr>
          <a:xfrm>
            <a:off x="0" y="10157400"/>
            <a:ext cx="3280680" cy="534240"/>
          </a:xfrm>
          <a:prstGeom prst="rect">
            <a:avLst/>
          </a:prstGeom>
        </p:spPr>
        <p:txBody>
          <a:bodyPr lIns="0" rIns="0" tIns="0" bIns="0" anchor="b">
            <a:noAutofit/>
          </a:bodyPr>
          <a:p>
            <a:r>
              <a:rPr b="0" lang="fr-FR" sz="1400" spc="-1" strike="noStrike">
                <a:latin typeface="Times New Roman"/>
              </a:rPr>
              <a:t>&lt;pied de page&gt;</a:t>
            </a:r>
            <a:endParaRPr b="0" lang="fr-FR" sz="1400" spc="-1" strike="noStrike">
              <a:latin typeface="Times New Roman"/>
            </a:endParaRPr>
          </a:p>
        </p:txBody>
      </p:sp>
      <p:sp>
        <p:nvSpPr>
          <p:cNvPr id="87"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41E2B425-4190-4A16-A76C-5B2CBAD778DC}" type="slidenum">
              <a:rPr b="0" lang="fr-FR" sz="1400" spc="-1" strike="noStrike">
                <a:latin typeface="Times New Roman"/>
              </a:rPr>
              <a:t>&lt;numéro&gt;</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hyperlink" Target="https://www.legifrance.gouv.fr/codes/article_lc/LEGIARTI000029234400" TargetMode="External"/><Relationship Id="rId2" Type="http://schemas.openxmlformats.org/officeDocument/2006/relationships/hyperlink" Target="https://www.legifrance.gouv.fr/affichCodeArticle.do?cidTexte=LEGITEXT000006073189&amp;idArticle=LEGIARTI000006741897&amp;dateTexte=&amp;categorieLien=cid" TargetMode="External"/><Relationship Id="rId3" Type="http://schemas.openxmlformats.org/officeDocument/2006/relationships/hyperlink" Target="https://www.legifrance.gouv.fr/affichCodeArticle.do?cidTexte=LEGITEXT000006072050&amp;idArticle=LEGIARTI000006902819&amp;dateTexte=&amp;categorieLien=cid" TargetMode="External"/><Relationship Id="rId4" Type="http://schemas.openxmlformats.org/officeDocument/2006/relationships/slide" Target="../slides/slide11.xml"/><Relationship Id="rId5"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sldImg"/>
          </p:nvPr>
        </p:nvSpPr>
        <p:spPr>
          <a:xfrm>
            <a:off x="685800" y="1143000"/>
            <a:ext cx="5486040" cy="3085920"/>
          </a:xfrm>
          <a:prstGeom prst="rect">
            <a:avLst/>
          </a:prstGeom>
        </p:spPr>
      </p:sp>
      <p:sp>
        <p:nvSpPr>
          <p:cNvPr id="210" name="PlaceHolder 2"/>
          <p:cNvSpPr>
            <a:spLocks noGrp="1"/>
          </p:cNvSpPr>
          <p:nvPr>
            <p:ph type="body"/>
          </p:nvPr>
        </p:nvSpPr>
        <p:spPr>
          <a:xfrm>
            <a:off x="685800" y="4400640"/>
            <a:ext cx="5486040" cy="3600000"/>
          </a:xfrm>
          <a:prstGeom prst="rect">
            <a:avLst/>
          </a:prstGeom>
        </p:spPr>
        <p:txBody>
          <a:bodyPr>
            <a:noAutofit/>
          </a:bodyPr>
          <a:p>
            <a:pPr>
              <a:lnSpc>
                <a:spcPct val="100000"/>
              </a:lnSpc>
              <a:tabLst>
                <a:tab algn="l" pos="0"/>
              </a:tabLst>
            </a:pPr>
            <a:r>
              <a:rPr b="0" lang="fr-FR" sz="2000" spc="-1" strike="noStrike">
                <a:latin typeface="Arial"/>
              </a:rPr>
              <a:t>Alors que les besoins sociaux et l’urgence climatique nécessiteraient un effort considérable d’élévation des qualifications des jeunes, il ne s’agit, pour le gouvernement, que d’adapter, par les « compétences », la main-d’œuvre aux seules exigences des employeurs. Les dernières déclarations de Macron qui visent à démanteler la voie professionnelle sous statut scolaire, reprennent, à l’envi, cette doxa libérale de l’entreprise qui formerait mieux que la voie scolaire et qui par conséquent insérerait mieux.</a:t>
            </a:r>
            <a:endParaRPr b="0" lang="fr-FR" sz="2000" spc="-1" strike="noStrike">
              <a:latin typeface="Arial"/>
            </a:endParaRPr>
          </a:p>
          <a:p>
            <a:pPr>
              <a:lnSpc>
                <a:spcPct val="100000"/>
              </a:lnSpc>
              <a:tabLst>
                <a:tab algn="l" pos="0"/>
              </a:tabLst>
            </a:pPr>
            <a:endParaRPr b="0" lang="fr-FR" sz="2000" spc="-1" strike="noStrike">
              <a:latin typeface="Arial"/>
            </a:endParaRPr>
          </a:p>
        </p:txBody>
      </p:sp>
      <p:sp>
        <p:nvSpPr>
          <p:cNvPr id="211"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F1814706-83D7-4942-A075-33267CCA8C3D}"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sldImg"/>
          </p:nvPr>
        </p:nvSpPr>
        <p:spPr>
          <a:xfrm>
            <a:off x="685800" y="1143000"/>
            <a:ext cx="5486040" cy="3085920"/>
          </a:xfrm>
          <a:prstGeom prst="rect">
            <a:avLst/>
          </a:prstGeom>
        </p:spPr>
      </p:sp>
      <p:sp>
        <p:nvSpPr>
          <p:cNvPr id="237"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0" lang="fr-FR" sz="2000" spc="-1" strike="noStrike">
                <a:latin typeface="Arial"/>
              </a:rPr>
              <a:t>Emmanuel Macron promet « d'embaucher de nouveaux professeurs ». Ce seront des « professeurs associés », issus du monde professionnel, pour « aider à injecter leurs compétences dans le lycée professionnel », « parfois pendant quelques années », et pour quelques heures par semaine.</a:t>
            </a:r>
            <a:endParaRPr b="0" lang="fr-FR" sz="2000" spc="-1" strike="noStrike">
              <a:latin typeface="Arial"/>
            </a:endParaRPr>
          </a:p>
        </p:txBody>
      </p:sp>
      <p:sp>
        <p:nvSpPr>
          <p:cNvPr id="238"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A9CCD287-4F59-4A19-8A35-D1DBC494CC28}"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PlaceHolder 1"/>
          <p:cNvSpPr>
            <a:spLocks noGrp="1"/>
          </p:cNvSpPr>
          <p:nvPr>
            <p:ph type="sldImg"/>
          </p:nvPr>
        </p:nvSpPr>
        <p:spPr>
          <a:xfrm>
            <a:off x="685800" y="1143000"/>
            <a:ext cx="5486040" cy="3085920"/>
          </a:xfrm>
          <a:prstGeom prst="rect">
            <a:avLst/>
          </a:prstGeom>
        </p:spPr>
      </p:sp>
      <p:sp>
        <p:nvSpPr>
          <p:cNvPr id="240"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1" lang="fr-FR" sz="2000" spc="-1" strike="noStrike" u="sng">
                <a:solidFill>
                  <a:srgbClr val="000000"/>
                </a:solidFill>
                <a:uFillTx/>
                <a:latin typeface="robotoslab"/>
                <a:hlinkClick r:id="rId1"/>
              </a:rPr>
              <a:t>Article L124-6</a:t>
            </a:r>
            <a:endParaRPr b="0" lang="fr-FR" sz="2000" spc="-1" strike="noStrike">
              <a:latin typeface="Arial"/>
            </a:endParaRPr>
          </a:p>
          <a:p>
            <a:pPr marL="216000" indent="-216000">
              <a:lnSpc>
                <a:spcPct val="100000"/>
              </a:lnSpc>
            </a:pPr>
            <a:r>
              <a:rPr b="0" lang="fr-FR" sz="2000" spc="-1" strike="noStrike">
                <a:solidFill>
                  <a:srgbClr val="000000"/>
                </a:solidFill>
                <a:latin typeface="sourcesanspro"/>
              </a:rPr>
              <a:t>Lorsque la durée du stage ou de la période de formation en milieu professionnel au sein d'un même organisme d'accueil est supérieure à deux mois consécutifs ou, au cours d'une même année scolaire ou universitaire, à deux mois consécutifs ou non, le ou les stages ou la ou les périodes de formation en milieu professionnel font l'objet d'une gratification versée mensuellement dont le montant est fixé par convention de branche ou par accord professionnel étendu ou, à défaut, par décret, à un niveau minimal de 15 % du plafond horaire de la sécurité sociale défini en application de </a:t>
            </a:r>
            <a:r>
              <a:rPr b="0" lang="fr-FR" sz="2000" spc="-1" strike="noStrike" u="sng">
                <a:solidFill>
                  <a:srgbClr val="000000"/>
                </a:solidFill>
                <a:uFillTx/>
                <a:latin typeface="sourcesanspro"/>
                <a:hlinkClick r:id="rId2"/>
              </a:rPr>
              <a:t>l'article L. 241-3 </a:t>
            </a:r>
            <a:r>
              <a:rPr b="0" lang="fr-FR" sz="2000" spc="-1" strike="noStrike">
                <a:solidFill>
                  <a:srgbClr val="000000"/>
                </a:solidFill>
                <a:latin typeface="sourcesanspro"/>
              </a:rPr>
              <a:t>du code de la sécurité sociale. Cette gratification n'a pas le caractère d'un salaire au sens de </a:t>
            </a:r>
            <a:r>
              <a:rPr b="0" lang="fr-FR" sz="2000" spc="-1" strike="noStrike" u="sng">
                <a:solidFill>
                  <a:srgbClr val="000000"/>
                </a:solidFill>
                <a:uFillTx/>
                <a:latin typeface="sourcesanspro"/>
                <a:hlinkClick r:id="rId3"/>
              </a:rPr>
              <a:t>l'article L. 3221-3 </a:t>
            </a:r>
            <a:r>
              <a:rPr b="0" lang="fr-FR" sz="2000" spc="-1" strike="noStrike">
                <a:solidFill>
                  <a:srgbClr val="000000"/>
                </a:solidFill>
                <a:latin typeface="sourcesanspro"/>
              </a:rPr>
              <a:t>du code du travail.</a:t>
            </a:r>
            <a:endParaRPr b="0" lang="fr-FR" sz="2000" spc="-1" strike="noStrike">
              <a:latin typeface="Arial"/>
            </a:endParaRPr>
          </a:p>
          <a:p>
            <a:pPr marL="216000" indent="-216000">
              <a:lnSpc>
                <a:spcPct val="100000"/>
              </a:lnSpc>
            </a:pPr>
            <a:endParaRPr b="0" lang="fr-FR" sz="2000" spc="-1" strike="noStrike">
              <a:latin typeface="Arial"/>
            </a:endParaRPr>
          </a:p>
        </p:txBody>
      </p:sp>
      <p:sp>
        <p:nvSpPr>
          <p:cNvPr id="241"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53E5D17C-D389-4B15-831F-B40F8B054629}"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sldImg"/>
          </p:nvPr>
        </p:nvSpPr>
        <p:spPr>
          <a:xfrm>
            <a:off x="685800" y="1143000"/>
            <a:ext cx="5486040" cy="3085920"/>
          </a:xfrm>
          <a:prstGeom prst="rect">
            <a:avLst/>
          </a:prstGeom>
        </p:spPr>
      </p:sp>
      <p:sp>
        <p:nvSpPr>
          <p:cNvPr id="243" name="PlaceHolder 2"/>
          <p:cNvSpPr>
            <a:spLocks noGrp="1"/>
          </p:cNvSpPr>
          <p:nvPr>
            <p:ph type="body"/>
          </p:nvPr>
        </p:nvSpPr>
        <p:spPr>
          <a:xfrm>
            <a:off x="685800" y="4400640"/>
            <a:ext cx="5486040" cy="3600000"/>
          </a:xfrm>
          <a:prstGeom prst="rect">
            <a:avLst/>
          </a:prstGeom>
        </p:spPr>
        <p:txBody>
          <a:bodyPr>
            <a:noAutofit/>
          </a:bodyPr>
          <a:p>
            <a:endParaRPr b="0" lang="fr-FR" sz="2000" spc="-1" strike="noStrike">
              <a:latin typeface="Arial"/>
            </a:endParaRPr>
          </a:p>
        </p:txBody>
      </p:sp>
      <p:sp>
        <p:nvSpPr>
          <p:cNvPr id="244"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03DF35AE-BA98-4B82-B329-1B91A461CC57}"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type="sldImg"/>
          </p:nvPr>
        </p:nvSpPr>
        <p:spPr>
          <a:xfrm>
            <a:off x="685800" y="1143000"/>
            <a:ext cx="5486040" cy="3085920"/>
          </a:xfrm>
          <a:prstGeom prst="rect">
            <a:avLst/>
          </a:prstGeom>
        </p:spPr>
      </p:sp>
      <p:sp>
        <p:nvSpPr>
          <p:cNvPr id="246" name="PlaceHolder 2"/>
          <p:cNvSpPr>
            <a:spLocks noGrp="1"/>
          </p:cNvSpPr>
          <p:nvPr>
            <p:ph type="body"/>
          </p:nvPr>
        </p:nvSpPr>
        <p:spPr>
          <a:xfrm>
            <a:off x="685800" y="4400640"/>
            <a:ext cx="5486040" cy="3600000"/>
          </a:xfrm>
          <a:prstGeom prst="rect">
            <a:avLst/>
          </a:prstGeom>
        </p:spPr>
        <p:txBody>
          <a:bodyPr>
            <a:noAutofit/>
          </a:bodyPr>
          <a:p>
            <a:endParaRPr b="0" lang="fr-FR" sz="2000" spc="-1" strike="noStrike">
              <a:latin typeface="Arial"/>
            </a:endParaRPr>
          </a:p>
        </p:txBody>
      </p:sp>
      <p:sp>
        <p:nvSpPr>
          <p:cNvPr id="247"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35568F09-85FB-4054-9DA3-2EDBFA0D75FE}"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sldImg"/>
          </p:nvPr>
        </p:nvSpPr>
        <p:spPr>
          <a:xfrm>
            <a:off x="685800" y="1143000"/>
            <a:ext cx="5486040" cy="3085920"/>
          </a:xfrm>
          <a:prstGeom prst="rect">
            <a:avLst/>
          </a:prstGeom>
        </p:spPr>
      </p:sp>
      <p:sp>
        <p:nvSpPr>
          <p:cNvPr id="213"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0" lang="fr-FR" sz="2000" spc="-1" strike="noStrike">
                <a:latin typeface="Arial"/>
              </a:rPr>
              <a:t>Carole Grandjean est ministre déléguée chargée de l'enseignement et de la formation professionnels auprès du ministre « du Travail, du Plein emploi et de l’Insertion professionnelle » et du ministre de l'Éducation nationale.</a:t>
            </a:r>
            <a:endParaRPr b="0" lang="fr-FR" sz="2000" spc="-1" strike="noStrike">
              <a:latin typeface="Arial"/>
            </a:endParaRPr>
          </a:p>
          <a:p>
            <a:pPr marL="216000" indent="-216000">
              <a:lnSpc>
                <a:spcPct val="100000"/>
              </a:lnSpc>
            </a:pPr>
            <a:r>
              <a:rPr b="0" lang="fr-FR" sz="2000" spc="-1" strike="noStrike">
                <a:latin typeface="Arial"/>
              </a:rPr>
              <a:t>Avant d’être ministre, la députée Carole Grandjean a été rapportrice de la loi LCAP</a:t>
            </a:r>
            <a:endParaRPr b="0" lang="fr-FR" sz="2000" spc="-1" strike="noStrike">
              <a:latin typeface="Arial"/>
            </a:endParaRPr>
          </a:p>
          <a:p>
            <a:pPr marL="216000" indent="-216000">
              <a:lnSpc>
                <a:spcPct val="100000"/>
              </a:lnSpc>
            </a:pPr>
            <a:endParaRPr b="0" lang="fr-FR" sz="2000" spc="-1" strike="noStrike">
              <a:latin typeface="Arial"/>
            </a:endParaRPr>
          </a:p>
          <a:p>
            <a:pPr marL="216000" indent="-216000">
              <a:lnSpc>
                <a:spcPct val="100000"/>
              </a:lnSpc>
            </a:pPr>
            <a:r>
              <a:rPr b="0" lang="fr-FR" sz="1200" spc="-1" strike="noStrike">
                <a:solidFill>
                  <a:srgbClr val="000000"/>
                </a:solidFill>
                <a:latin typeface="+mn-lt"/>
                <a:ea typeface="+mn-ea"/>
              </a:rPr>
              <a:t>Les débats qui s’instaurent alors opposent les tenants de l’idée </a:t>
            </a:r>
            <a:r>
              <a:rPr b="1" lang="fr-FR" sz="1200" spc="-1" strike="noStrike">
                <a:solidFill>
                  <a:srgbClr val="000000"/>
                </a:solidFill>
                <a:latin typeface="+mn-lt"/>
                <a:ea typeface="+mn-ea"/>
              </a:rPr>
              <a:t>professionnaliste aux « scolaristes</a:t>
            </a:r>
            <a:r>
              <a:rPr b="0" lang="fr-FR" sz="1200" spc="-1" strike="noStrike">
                <a:solidFill>
                  <a:srgbClr val="000000"/>
                </a:solidFill>
                <a:latin typeface="+mn-lt"/>
                <a:ea typeface="+mn-ea"/>
              </a:rPr>
              <a:t> ». Les premiers défendent un apprentissage en entreprise, adapté au marché local du travail et impliquant une adhésion du jeune en formation aux valeurs patronales. En témoigne, parmi d’autres, cette réponse, </a:t>
            </a:r>
            <a:r>
              <a:rPr b="1" lang="fr-FR" sz="1200" spc="-1" strike="noStrike">
                <a:solidFill>
                  <a:srgbClr val="000000"/>
                </a:solidFill>
                <a:latin typeface="+mn-lt"/>
                <a:ea typeface="+mn-ea"/>
              </a:rPr>
              <a:t>en 1913, du vice-président d’une chambre de commerce à un questionnaire préfectoral sur l’utilisation de fonds destinés à l’organisation de cours professionnels : </a:t>
            </a:r>
            <a:r>
              <a:rPr b="1" i="1" lang="fr-FR" sz="1200" spc="-1" strike="noStrike">
                <a:solidFill>
                  <a:srgbClr val="000000"/>
                </a:solidFill>
                <a:latin typeface="+mn-lt"/>
                <a:ea typeface="+mn-ea"/>
              </a:rPr>
              <a:t>« Ces cours donneront-ils les résultats espérés ? Peut-être, s’ils sont organisés d’une manière pratique, c’est-à-dire s’ils se font le soir, après la journée de travail, et sont exclusivement dirigés par des professionnels. »</a:t>
            </a:r>
            <a:endParaRPr b="0" lang="fr-FR" sz="1200" spc="-1" strike="noStrike">
              <a:latin typeface="Arial"/>
            </a:endParaRPr>
          </a:p>
          <a:p>
            <a:pPr marL="216000" indent="-216000">
              <a:lnSpc>
                <a:spcPct val="100000"/>
              </a:lnSpc>
            </a:pPr>
            <a:r>
              <a:rPr b="0" lang="fr-FR" sz="1200" spc="-1" strike="noStrike">
                <a:solidFill>
                  <a:srgbClr val="000000"/>
                </a:solidFill>
                <a:latin typeface="+mn-lt"/>
                <a:ea typeface="+mn-ea"/>
              </a:rPr>
              <a:t>Les « scolaristes » insistent plus volontiers sur le rôle de l’école, sur la formation du citoyen-électeur et sur la reconnaissance nationale des diplômes ; pour eux, </a:t>
            </a:r>
            <a:r>
              <a:rPr b="1" i="1" lang="fr-FR" sz="1200" spc="-1" strike="noStrike">
                <a:solidFill>
                  <a:srgbClr val="000000"/>
                </a:solidFill>
                <a:latin typeface="+mn-lt"/>
                <a:ea typeface="+mn-ea"/>
              </a:rPr>
              <a:t>« une école professionnelle n’est pas avant tout un établissement industriel </a:t>
            </a:r>
            <a:r>
              <a:rPr b="1" lang="fr-FR" sz="1200" spc="-1" strike="noStrike">
                <a:solidFill>
                  <a:srgbClr val="000000"/>
                </a:solidFill>
                <a:latin typeface="+mn-lt"/>
                <a:ea typeface="+mn-ea"/>
              </a:rPr>
              <a:t>(...)</a:t>
            </a:r>
            <a:r>
              <a:rPr b="1" i="1" lang="fr-FR" sz="1200" spc="-1" strike="noStrike">
                <a:solidFill>
                  <a:srgbClr val="000000"/>
                </a:solidFill>
                <a:latin typeface="+mn-lt"/>
                <a:ea typeface="+mn-ea"/>
              </a:rPr>
              <a:t>, et la question est de savoir si une démocratie libérale et généreuse est, oui ou non, en état d’assurer aux enfants de ses classes laborieuses ce complément décisif d’instruction intellectuelle et morale</a:t>
            </a:r>
            <a:r>
              <a:rPr b="1" lang="fr-FR" sz="1200" spc="-1" strike="noStrike">
                <a:solidFill>
                  <a:srgbClr val="000000"/>
                </a:solidFill>
                <a:latin typeface="+mn-lt"/>
                <a:ea typeface="+mn-ea"/>
              </a:rPr>
              <a:t> </a:t>
            </a:r>
            <a:r>
              <a:rPr b="0" i="1" lang="fr-FR" sz="1200" spc="-1" strike="noStrike">
                <a:solidFill>
                  <a:srgbClr val="000000"/>
                </a:solidFill>
                <a:latin typeface="+mn-lt"/>
                <a:ea typeface="+mn-ea"/>
              </a:rPr>
              <a:t>».</a:t>
            </a:r>
            <a:r>
              <a:rPr b="0" lang="fr-FR" sz="1200" spc="-1" strike="noStrike">
                <a:solidFill>
                  <a:srgbClr val="000000"/>
                </a:solidFill>
                <a:latin typeface="+mn-lt"/>
                <a:ea typeface="+mn-ea"/>
              </a:rPr>
              <a:t> La première grande réforme issue de ces débats, </a:t>
            </a:r>
            <a:r>
              <a:rPr b="1" lang="fr-FR" sz="1200" spc="-1" strike="noStrike">
                <a:solidFill>
                  <a:srgbClr val="000000"/>
                </a:solidFill>
                <a:latin typeface="+mn-lt"/>
                <a:ea typeface="+mn-ea"/>
              </a:rPr>
              <a:t>la loi Astier de 1919</a:t>
            </a:r>
            <a:r>
              <a:rPr b="0" lang="fr-FR" sz="1200" spc="-1" strike="noStrike">
                <a:solidFill>
                  <a:srgbClr val="000000"/>
                </a:solidFill>
                <a:latin typeface="+mn-lt"/>
                <a:ea typeface="+mn-ea"/>
              </a:rPr>
              <a:t>, ne résoudra pas cette contradiction primitive et bottera en touche.</a:t>
            </a:r>
            <a:endParaRPr b="0" lang="fr-FR" sz="1200" spc="-1" strike="noStrike">
              <a:latin typeface="Arial"/>
            </a:endParaRPr>
          </a:p>
          <a:p>
            <a:pPr marL="216000" indent="-216000">
              <a:lnSpc>
                <a:spcPct val="100000"/>
              </a:lnSpc>
            </a:pPr>
            <a:r>
              <a:rPr b="0" lang="fr-FR" sz="1200" spc="-1" strike="noStrike">
                <a:solidFill>
                  <a:srgbClr val="000000"/>
                </a:solidFill>
                <a:latin typeface="+mn-lt"/>
                <a:ea typeface="+mn-ea"/>
              </a:rPr>
              <a:t>Il faudra attendre le lendemain de la seconde guerre mondiale pour voir les « scolaristes » imposer l’âge d’or de l’apprentissage des métiers à l’école. </a:t>
            </a:r>
            <a:endParaRPr b="0" lang="fr-FR" sz="1200" spc="-1" strike="noStrike">
              <a:latin typeface="Arial"/>
            </a:endParaRPr>
          </a:p>
          <a:p>
            <a:pPr marL="216000" indent="-216000">
              <a:lnSpc>
                <a:spcPct val="100000"/>
              </a:lnSpc>
            </a:pPr>
            <a:r>
              <a:rPr b="0" lang="fr-FR" sz="1200" spc="-1" strike="noStrike">
                <a:solidFill>
                  <a:srgbClr val="000000"/>
                </a:solidFill>
                <a:latin typeface="+mn-lt"/>
                <a:ea typeface="+mn-ea"/>
              </a:rPr>
              <a:t>Ce succès de la formation des ouvriers et des employés à l’école ne doit rien au hasard : elle est le produit d’une alliance entre, d’une part, les communistes et la CGT, pour qui il s’agit </a:t>
            </a:r>
            <a:r>
              <a:rPr b="1" i="1" lang="fr-FR" sz="1200" spc="-1" strike="noStrike">
                <a:solidFill>
                  <a:srgbClr val="000000"/>
                </a:solidFill>
                <a:latin typeface="+mn-lt"/>
                <a:ea typeface="+mn-ea"/>
              </a:rPr>
              <a:t>« d’un enseignement prolétarien par excellence, enseignement du peuple travailleur, enseignement de classe</a:t>
            </a:r>
            <a:r>
              <a:rPr b="0" lang="fr-FR" sz="1200" spc="-1" strike="noStrike">
                <a:solidFill>
                  <a:srgbClr val="000000"/>
                </a:solidFill>
                <a:latin typeface="+mn-lt"/>
                <a:ea typeface="+mn-ea"/>
              </a:rPr>
              <a:t> Déclaration de René Girard, secrétaire de la CGT, lors du congrès de 1946.</a:t>
            </a:r>
            <a:r>
              <a:rPr b="0" i="1" lang="fr-FR" sz="1200" spc="-1" strike="noStrike">
                <a:solidFill>
                  <a:srgbClr val="000000"/>
                </a:solidFill>
                <a:latin typeface="+mn-lt"/>
                <a:ea typeface="+mn-ea"/>
              </a:rPr>
              <a:t> »,</a:t>
            </a:r>
            <a:r>
              <a:rPr b="0" lang="fr-FR" sz="1200" spc="-1" strike="noStrike">
                <a:solidFill>
                  <a:srgbClr val="000000"/>
                </a:solidFill>
                <a:latin typeface="+mn-lt"/>
                <a:ea typeface="+mn-ea"/>
              </a:rPr>
              <a:t> </a:t>
            </a:r>
            <a:endParaRPr b="0" lang="fr-FR" sz="1200" spc="-1" strike="noStrike">
              <a:latin typeface="Arial"/>
            </a:endParaRPr>
          </a:p>
        </p:txBody>
      </p:sp>
      <p:sp>
        <p:nvSpPr>
          <p:cNvPr id="214"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910F26EB-58E1-4B13-8D6C-B6D28685720F}"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type="sldImg"/>
          </p:nvPr>
        </p:nvSpPr>
        <p:spPr>
          <a:xfrm>
            <a:off x="685800" y="1143000"/>
            <a:ext cx="5486040" cy="3085920"/>
          </a:xfrm>
          <a:prstGeom prst="rect">
            <a:avLst/>
          </a:prstGeom>
        </p:spPr>
      </p:sp>
      <p:sp>
        <p:nvSpPr>
          <p:cNvPr id="216"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0" lang="fr-FR" sz="2000" spc="-1" strike="noStrike">
                <a:latin typeface="Arial"/>
              </a:rPr>
              <a:t>Carole Grandjean est ministre déléguée chargée de l'enseignement et de la formation professionnels auprès du ministre « du Travail, du Plein emploi et de l’Insertion professionnelle » et du ministre de l'Éducation nationale.</a:t>
            </a:r>
            <a:endParaRPr b="0" lang="fr-FR" sz="2000" spc="-1" strike="noStrike">
              <a:latin typeface="Arial"/>
            </a:endParaRPr>
          </a:p>
          <a:p>
            <a:pPr marL="216000" indent="-216000">
              <a:lnSpc>
                <a:spcPct val="100000"/>
              </a:lnSpc>
            </a:pPr>
            <a:r>
              <a:rPr b="0" lang="fr-FR" sz="2000" spc="-1" strike="noStrike">
                <a:latin typeface="Arial"/>
              </a:rPr>
              <a:t>Avant d’être ministre, la députée Carole Grandjean a été rapportrice de la loi LCAP</a:t>
            </a:r>
            <a:endParaRPr b="0" lang="fr-FR" sz="2000" spc="-1" strike="noStrike">
              <a:latin typeface="Arial"/>
            </a:endParaRPr>
          </a:p>
        </p:txBody>
      </p:sp>
      <p:sp>
        <p:nvSpPr>
          <p:cNvPr id="217"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AF867C8C-5A6D-48E2-A438-73FA768A3659}"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PlaceHolder 1"/>
          <p:cNvSpPr>
            <a:spLocks noGrp="1"/>
          </p:cNvSpPr>
          <p:nvPr>
            <p:ph type="sldImg"/>
          </p:nvPr>
        </p:nvSpPr>
        <p:spPr>
          <a:xfrm>
            <a:off x="685800" y="1143000"/>
            <a:ext cx="5486040" cy="3085920"/>
          </a:xfrm>
          <a:prstGeom prst="rect">
            <a:avLst/>
          </a:prstGeom>
        </p:spPr>
      </p:sp>
      <p:sp>
        <p:nvSpPr>
          <p:cNvPr id="219" name="PlaceHolder 2"/>
          <p:cNvSpPr>
            <a:spLocks noGrp="1"/>
          </p:cNvSpPr>
          <p:nvPr>
            <p:ph type="body"/>
          </p:nvPr>
        </p:nvSpPr>
        <p:spPr>
          <a:xfrm>
            <a:off x="685800" y="4400640"/>
            <a:ext cx="5486040" cy="3600000"/>
          </a:xfrm>
          <a:prstGeom prst="rect">
            <a:avLst/>
          </a:prstGeom>
        </p:spPr>
        <p:txBody>
          <a:bodyPr>
            <a:noAutofit/>
          </a:bodyPr>
          <a:p>
            <a:pPr marL="216000" indent="-216000" algn="ctr">
              <a:lnSpc>
                <a:spcPct val="100000"/>
              </a:lnSpc>
            </a:pPr>
            <a:r>
              <a:rPr b="0" lang="fr-FR" sz="1200" spc="-1" strike="noStrike">
                <a:latin typeface="Arial"/>
              </a:rPr>
              <a:t>Ouverture de formations du soin et du lien et de formations en relation avec les enjeux climatiques et environnementaux. </a:t>
            </a:r>
            <a:endParaRPr b="0" lang="fr-FR" sz="1200" spc="-1" strike="noStrike">
              <a:latin typeface="Arial"/>
            </a:endParaRPr>
          </a:p>
          <a:p>
            <a:pPr marL="216000" indent="-216000" algn="ctr">
              <a:lnSpc>
                <a:spcPct val="100000"/>
              </a:lnSpc>
            </a:pPr>
            <a:r>
              <a:rPr b="0" lang="fr-FR" sz="1200" spc="-1" strike="noStrike">
                <a:latin typeface="Arial"/>
              </a:rPr>
              <a:t>Création de Bacs pros sur les métiers des médias, du sport, du jeu vidéo, de la musicologie, du juridique ou encore du web...</a:t>
            </a:r>
            <a:endParaRPr b="0" lang="fr-FR" sz="1200" spc="-1" strike="noStrike">
              <a:latin typeface="Arial"/>
            </a:endParaRPr>
          </a:p>
          <a:p>
            <a:pPr marL="216000" indent="-216000">
              <a:lnSpc>
                <a:spcPct val="100000"/>
              </a:lnSpc>
            </a:pPr>
            <a:endParaRPr b="0" lang="fr-FR" sz="1200" spc="-1" strike="noStrike">
              <a:latin typeface="Arial"/>
            </a:endParaRPr>
          </a:p>
        </p:txBody>
      </p:sp>
      <p:sp>
        <p:nvSpPr>
          <p:cNvPr id="220"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76ACD857-D5A1-42A7-8DEF-FD1B8E432B2E}"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sldImg"/>
          </p:nvPr>
        </p:nvSpPr>
        <p:spPr>
          <a:xfrm>
            <a:off x="685800" y="1143000"/>
            <a:ext cx="5486040" cy="3085920"/>
          </a:xfrm>
          <a:prstGeom prst="rect">
            <a:avLst/>
          </a:prstGeom>
        </p:spPr>
      </p:sp>
      <p:sp>
        <p:nvSpPr>
          <p:cNvPr id="222"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0" lang="fr-FR" sz="2000" spc="-1" strike="noStrike">
                <a:latin typeface="Arial"/>
              </a:rPr>
              <a:t> </a:t>
            </a:r>
            <a:endParaRPr b="0" lang="fr-FR" sz="2000" spc="-1" strike="noStrike">
              <a:latin typeface="Arial"/>
            </a:endParaRPr>
          </a:p>
        </p:txBody>
      </p:sp>
      <p:sp>
        <p:nvSpPr>
          <p:cNvPr id="223"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FFB8E036-F5E4-47D2-B7C2-4A679634A6CD}"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PlaceHolder 1"/>
          <p:cNvSpPr>
            <a:spLocks noGrp="1"/>
          </p:cNvSpPr>
          <p:nvPr>
            <p:ph type="sldImg"/>
          </p:nvPr>
        </p:nvSpPr>
        <p:spPr>
          <a:xfrm>
            <a:off x="685800" y="1143000"/>
            <a:ext cx="5486040" cy="3085920"/>
          </a:xfrm>
          <a:prstGeom prst="rect">
            <a:avLst/>
          </a:prstGeom>
        </p:spPr>
      </p:sp>
      <p:sp>
        <p:nvSpPr>
          <p:cNvPr id="225"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0" lang="fr-FR" sz="2000" spc="-1" strike="noStrike">
                <a:solidFill>
                  <a:srgbClr val="000000"/>
                </a:solidFill>
                <a:latin typeface="Oswald"/>
              </a:rPr>
              <a:t>Lycée professionnel Eric Tabarly - Lycée des métiers du nautisme, de l'automobile et de l'industrie – est totalement au service de l’entreprise vendéenne Bénéteau </a:t>
            </a:r>
            <a:endParaRPr b="0" lang="fr-FR" sz="2000" spc="-1" strike="noStrike">
              <a:latin typeface="Arial"/>
            </a:endParaRPr>
          </a:p>
        </p:txBody>
      </p:sp>
      <p:sp>
        <p:nvSpPr>
          <p:cNvPr id="226"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8C4952EB-1F00-4F92-B9D2-51063FEC6ABE}"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PlaceHolder 1"/>
          <p:cNvSpPr>
            <a:spLocks noGrp="1"/>
          </p:cNvSpPr>
          <p:nvPr>
            <p:ph type="sldImg"/>
          </p:nvPr>
        </p:nvSpPr>
        <p:spPr>
          <a:xfrm>
            <a:off x="685800" y="1143000"/>
            <a:ext cx="5486040" cy="3085920"/>
          </a:xfrm>
          <a:prstGeom prst="rect">
            <a:avLst/>
          </a:prstGeom>
        </p:spPr>
      </p:sp>
      <p:sp>
        <p:nvSpPr>
          <p:cNvPr id="228"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0" lang="fr-FR" sz="1800" spc="-1" strike="noStrike">
                <a:solidFill>
                  <a:srgbClr val="222222"/>
                </a:solidFill>
                <a:latin typeface="Calibri"/>
              </a:rPr>
              <a:t>Organisation et la planification des PFMP : départ en différé par demi-classes avec chevauchement pour la continuité pédagogique, répondre par la souplesse aux environnements sociaux-économiques et les spécialités professionnelles. Possibilité de stages filés (1 à 2 jours par semaine comme en AEPA en fonction du lieu d’accueil, ou sur les vacances scolaires ou de prise en compte du SNU. Ne fonctionnerait plus en séquences mais en semaines et en heures.</a:t>
            </a:r>
            <a:endParaRPr b="0" lang="fr-FR" sz="1800" spc="-1" strike="noStrike">
              <a:latin typeface="Arial"/>
            </a:endParaRPr>
          </a:p>
        </p:txBody>
      </p:sp>
      <p:sp>
        <p:nvSpPr>
          <p:cNvPr id="229"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11911487-B590-48D5-A0E5-30C119D4372C}"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sldImg"/>
          </p:nvPr>
        </p:nvSpPr>
        <p:spPr>
          <a:xfrm>
            <a:off x="685800" y="1143000"/>
            <a:ext cx="5486040" cy="3085920"/>
          </a:xfrm>
          <a:prstGeom prst="rect">
            <a:avLst/>
          </a:prstGeom>
        </p:spPr>
      </p:sp>
      <p:sp>
        <p:nvSpPr>
          <p:cNvPr id="231" name="PlaceHolder 2"/>
          <p:cNvSpPr>
            <a:spLocks noGrp="1"/>
          </p:cNvSpPr>
          <p:nvPr>
            <p:ph type="body"/>
          </p:nvPr>
        </p:nvSpPr>
        <p:spPr>
          <a:xfrm>
            <a:off x="685800" y="4400640"/>
            <a:ext cx="5486040" cy="3600000"/>
          </a:xfrm>
          <a:prstGeom prst="rect">
            <a:avLst/>
          </a:prstGeom>
        </p:spPr>
        <p:txBody>
          <a:bodyPr>
            <a:noAutofit/>
          </a:bodyPr>
          <a:p>
            <a:pPr marL="216000" indent="-216000">
              <a:lnSpc>
                <a:spcPct val="100000"/>
              </a:lnSpc>
            </a:pPr>
            <a:r>
              <a:rPr b="1" lang="fr-FR" sz="1200" spc="-1" strike="noStrike">
                <a:solidFill>
                  <a:srgbClr val="000000"/>
                </a:solidFill>
                <a:latin typeface="+mn-lt"/>
                <a:ea typeface="+mn-ea"/>
              </a:rPr>
              <a:t>discriminante</a:t>
            </a:r>
            <a:r>
              <a:rPr b="0" lang="fr-FR" sz="1200" spc="-1" strike="noStrike">
                <a:solidFill>
                  <a:srgbClr val="000000"/>
                </a:solidFill>
                <a:latin typeface="+mn-lt"/>
                <a:ea typeface="+mn-ea"/>
              </a:rPr>
              <a:t> : pour les jeunes issu·es de l’immigration et les femmes </a:t>
            </a:r>
            <a:endParaRPr b="0" lang="fr-FR" sz="1200" spc="-1" strike="noStrike">
              <a:latin typeface="Arial"/>
            </a:endParaRPr>
          </a:p>
          <a:p>
            <a:pPr marL="216000" indent="-216000">
              <a:lnSpc>
                <a:spcPct val="100000"/>
              </a:lnSpc>
            </a:pPr>
            <a:r>
              <a:rPr b="1" lang="fr-FR" sz="1200" spc="-1" strike="noStrike">
                <a:solidFill>
                  <a:srgbClr val="000000"/>
                </a:solidFill>
                <a:latin typeface="+mn-lt"/>
                <a:ea typeface="+mn-ea"/>
              </a:rPr>
              <a:t>taux d’abandons et de ruptures vertigineux</a:t>
            </a:r>
            <a:r>
              <a:rPr b="0" lang="fr-FR" sz="1200" spc="-1" strike="noStrike">
                <a:solidFill>
                  <a:srgbClr val="000000"/>
                </a:solidFill>
                <a:latin typeface="+mn-lt"/>
                <a:ea typeface="+mn-ea"/>
              </a:rPr>
              <a:t> : février 2021 (données inserjeunes) : la part des contrats interrompus avant terme est de 30,10 % pour les CAP et de 26, 9 % pour les Bacs Professionnels. Dans le détail des formations, le pourcentage grimpe à 71 % en Bac Pro Esthétique, 57 % en CAP hôtellerie-restauration, 52 % en CAP Vente des produits alimentaires.</a:t>
            </a:r>
            <a:endParaRPr b="0" lang="fr-FR" sz="1200" spc="-1" strike="noStrike">
              <a:latin typeface="Arial"/>
            </a:endParaRPr>
          </a:p>
          <a:p>
            <a:pPr marL="216000" indent="-216000">
              <a:lnSpc>
                <a:spcPct val="100000"/>
              </a:lnSpc>
            </a:pPr>
            <a:r>
              <a:rPr b="0" lang="fr-FR" sz="1200" spc="-1" strike="noStrike">
                <a:solidFill>
                  <a:srgbClr val="000000"/>
                </a:solidFill>
                <a:latin typeface="+mn-lt"/>
                <a:ea typeface="+mn-ea"/>
              </a:rPr>
              <a:t>meilleure insertion pro : à 7 mois mais cette donnée ne prend pas en compte que dans les faits près d’un·e apprenti·e sur quatre n'arrive jamais au diplôme, et parmi ceux·celles qui y parviennent, un·e sur cinq en moyenne ne l'obtient pas (RERS, 2020) et qu'enfin, ce sont les niveaux post bac qui permettent d'afficher des résultats aussi flatteurs (80 % après un master mais 59 % après un CAP, selon la DEPP. </a:t>
            </a:r>
            <a:r>
              <a:rPr b="1" lang="fr-FR" sz="1200" spc="-1" strike="noStrike">
                <a:solidFill>
                  <a:srgbClr val="000000"/>
                </a:solidFill>
                <a:latin typeface="+mn-lt"/>
                <a:ea typeface="+mn-ea"/>
              </a:rPr>
              <a:t>À 5 ans les chiffres se renversent au profit des jeunes qui ont eu une formation initiale sous statut scolaire.   </a:t>
            </a:r>
            <a:endParaRPr b="0" lang="fr-FR" sz="1200" spc="-1" strike="noStrike">
              <a:latin typeface="Arial"/>
            </a:endParaRPr>
          </a:p>
          <a:p>
            <a:pPr marL="216000" indent="-216000">
              <a:lnSpc>
                <a:spcPct val="100000"/>
              </a:lnSpc>
            </a:pPr>
            <a:endParaRPr b="0" lang="fr-FR" sz="1200" spc="-1" strike="noStrike">
              <a:latin typeface="Arial"/>
            </a:endParaRPr>
          </a:p>
        </p:txBody>
      </p:sp>
      <p:sp>
        <p:nvSpPr>
          <p:cNvPr id="232"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6CD8E007-1D60-4787-A446-1FF0B304C311}" type="slidenum">
              <a:rPr b="0" lang="fr-FR" sz="1200" spc="-1" strike="noStrike">
                <a:solidFill>
                  <a:srgbClr val="000000"/>
                </a:solidFill>
                <a:latin typeface="+mn-lt"/>
                <a:ea typeface="+mn-ea"/>
              </a:rPr>
              <a:t>&lt;numéro&gt;</a:t>
            </a:fld>
            <a:endParaRPr b="0" lang="fr-FR" sz="1200" spc="-1" strike="noStrike">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PlaceHolder 1"/>
          <p:cNvSpPr>
            <a:spLocks noGrp="1"/>
          </p:cNvSpPr>
          <p:nvPr>
            <p:ph type="sldImg"/>
          </p:nvPr>
        </p:nvSpPr>
        <p:spPr>
          <a:xfrm>
            <a:off x="685800" y="1143000"/>
            <a:ext cx="5486040" cy="3085920"/>
          </a:xfrm>
          <a:prstGeom prst="rect">
            <a:avLst/>
          </a:prstGeom>
        </p:spPr>
      </p:sp>
      <p:sp>
        <p:nvSpPr>
          <p:cNvPr id="234" name="PlaceHolder 2"/>
          <p:cNvSpPr>
            <a:spLocks noGrp="1"/>
          </p:cNvSpPr>
          <p:nvPr>
            <p:ph type="body"/>
          </p:nvPr>
        </p:nvSpPr>
        <p:spPr>
          <a:xfrm>
            <a:off x="685800" y="4400640"/>
            <a:ext cx="5486040" cy="3600000"/>
          </a:xfrm>
          <a:prstGeom prst="rect">
            <a:avLst/>
          </a:prstGeom>
        </p:spPr>
        <p:txBody>
          <a:bodyPr>
            <a:noAutofit/>
          </a:bodyPr>
          <a:p>
            <a:pPr algn="just">
              <a:lnSpc>
                <a:spcPct val="100000"/>
              </a:lnSpc>
              <a:tabLst>
                <a:tab algn="l" pos="0"/>
              </a:tabLst>
            </a:pPr>
            <a:r>
              <a:rPr b="0" lang="fr-FR" sz="1200" spc="-1" strike="noStrike">
                <a:solidFill>
                  <a:srgbClr val="000000"/>
                </a:solidFill>
                <a:latin typeface="Arial"/>
              </a:rPr>
              <a:t>Nathalie Frigul (sociologue à l’université de Picardie ) [à partir d’une étude de l’insertion professionnelle de jeunes de la voie scolaire ] : « </a:t>
            </a:r>
            <a:r>
              <a:rPr b="0" i="1" lang="fr-FR" sz="1200" spc="-1" strike="noStrike">
                <a:solidFill>
                  <a:srgbClr val="000000"/>
                </a:solidFill>
                <a:latin typeface="Arial"/>
              </a:rPr>
              <a:t>Les jeunes sont bien mieux formés qu’il y a trente ans sur les risques au travail, ils connaissent bien les mesures de protection. Mais quand ils arrivent au travail, ils se heurtent à une impossibilité de mettre en application ce qu’ils ont appris à l’école, du fait des injonctions de rentabilité de l’entreprise. »</a:t>
            </a:r>
            <a:endParaRPr b="0" lang="fr-FR" sz="1200" spc="-1" strike="noStrike">
              <a:latin typeface="Arial"/>
            </a:endParaRPr>
          </a:p>
          <a:p>
            <a:pPr algn="just">
              <a:lnSpc>
                <a:spcPct val="100000"/>
              </a:lnSpc>
              <a:tabLst>
                <a:tab algn="l" pos="0"/>
              </a:tabLst>
            </a:pPr>
            <a:r>
              <a:rPr b="0" i="1" lang="fr-FR" sz="900" spc="-1" strike="noStrike">
                <a:solidFill>
                  <a:srgbClr val="000000"/>
                </a:solidFill>
                <a:latin typeface="Calibri"/>
              </a:rPr>
              <a:t>«protection des jeunes travailleurs reprend le chemin du XIXe siècle</a:t>
            </a:r>
            <a:r>
              <a:rPr b="0" lang="fr-FR" sz="900" spc="-1" strike="noStrike">
                <a:solidFill>
                  <a:srgbClr val="000000"/>
                </a:solidFill>
                <a:latin typeface="Calibri"/>
              </a:rPr>
              <a:t>» L’humanite.fr</a:t>
            </a:r>
            <a:endParaRPr b="0" lang="fr-FR" sz="900" spc="-1" strike="noStrike">
              <a:latin typeface="Arial"/>
            </a:endParaRPr>
          </a:p>
          <a:p>
            <a:pPr>
              <a:lnSpc>
                <a:spcPct val="100000"/>
              </a:lnSpc>
              <a:tabLst>
                <a:tab algn="l" pos="0"/>
              </a:tabLst>
            </a:pPr>
            <a:r>
              <a:rPr b="1" lang="fr-FR" sz="1800" spc="-1" strike="noStrike">
                <a:solidFill>
                  <a:srgbClr val="000000"/>
                </a:solidFill>
                <a:latin typeface="+mn-lt"/>
                <a:ea typeface="+mn-ea"/>
              </a:rPr>
              <a:t>dangereuse </a:t>
            </a:r>
            <a:r>
              <a:rPr b="0" lang="fr-FR" sz="1800" spc="-1" strike="noStrike">
                <a:solidFill>
                  <a:srgbClr val="000000"/>
                </a:solidFill>
                <a:latin typeface="+mn-lt"/>
                <a:ea typeface="+mn-ea"/>
              </a:rPr>
              <a:t>: pour appel la loi LCAP à aligner le droit des apprenti·es sur le droit du travail commun (restauration, jardin espace verts, bâtiment)</a:t>
            </a:r>
            <a:endParaRPr b="0" lang="fr-FR" sz="1800" spc="-1" strike="noStrike">
              <a:latin typeface="Arial"/>
            </a:endParaRPr>
          </a:p>
          <a:p>
            <a:pPr>
              <a:lnSpc>
                <a:spcPct val="100000"/>
              </a:lnSpc>
              <a:tabLst>
                <a:tab algn="l" pos="0"/>
              </a:tabLst>
            </a:pPr>
            <a:r>
              <a:rPr b="0" lang="fr-FR" sz="1800" spc="-1" strike="noStrike">
                <a:solidFill>
                  <a:srgbClr val="000000"/>
                </a:solidFill>
                <a:latin typeface="+mn-lt"/>
                <a:ea typeface="+mn-ea"/>
              </a:rPr>
              <a:t>en 2019, </a:t>
            </a:r>
            <a:endParaRPr b="0" lang="fr-FR" sz="1800" spc="-1" strike="noStrike">
              <a:latin typeface="Arial"/>
            </a:endParaRPr>
          </a:p>
          <a:p>
            <a:pPr>
              <a:lnSpc>
                <a:spcPct val="100000"/>
              </a:lnSpc>
              <a:tabLst>
                <a:tab algn="l" pos="0"/>
              </a:tabLst>
            </a:pPr>
            <a:r>
              <a:rPr b="0" lang="fr-FR" sz="1800" spc="-1" strike="noStrike">
                <a:solidFill>
                  <a:srgbClr val="000000"/>
                </a:solidFill>
                <a:latin typeface="+mn-lt"/>
                <a:ea typeface="+mn-ea"/>
              </a:rPr>
              <a:t>Exposition aux risques : les apprenti·es et stagiaires sont particulièrement exposé·es aux produits cancérogènes chimiques (24 % d’exposé·es). 27 % d’entre eux·elles travaillent dans deux des cinq domaines les plus « exposants », le BTP et la mécanique-travail des métaux.  </a:t>
            </a:r>
            <a:endParaRPr b="0" lang="fr-FR" sz="1800" spc="-1" strike="noStrike">
              <a:latin typeface="Arial"/>
            </a:endParaRPr>
          </a:p>
          <a:p>
            <a:pPr>
              <a:lnSpc>
                <a:spcPct val="100000"/>
              </a:lnSpc>
              <a:tabLst>
                <a:tab algn="l" pos="0"/>
              </a:tabLst>
            </a:pPr>
            <a:r>
              <a:rPr b="0" lang="fr-FR" sz="1800" spc="-1" strike="noStrike">
                <a:solidFill>
                  <a:srgbClr val="000000"/>
                </a:solidFill>
                <a:latin typeface="+mn-lt"/>
                <a:ea typeface="+mn-ea"/>
              </a:rPr>
              <a:t>Un angle mort les VSS : pas de données officielles, mais une succession d’articles dans la presse témoigne de la réalité de ces violences sexistes et sexuelles sur les apprenti·es.</a:t>
            </a:r>
            <a:endParaRPr b="0" lang="fr-FR" sz="1800" spc="-1" strike="noStrike">
              <a:latin typeface="Arial"/>
            </a:endParaRPr>
          </a:p>
          <a:p>
            <a:pPr algn="just">
              <a:lnSpc>
                <a:spcPct val="100000"/>
              </a:lnSpc>
              <a:tabLst>
                <a:tab algn="l" pos="0"/>
              </a:tabLst>
            </a:pPr>
            <a:endParaRPr b="0" lang="fr-FR" sz="1800" spc="-1" strike="noStrike">
              <a:latin typeface="Arial"/>
            </a:endParaRPr>
          </a:p>
          <a:p>
            <a:pPr>
              <a:lnSpc>
                <a:spcPct val="100000"/>
              </a:lnSpc>
              <a:tabLst>
                <a:tab algn="l" pos="0"/>
              </a:tabLst>
            </a:pPr>
            <a:endParaRPr b="0" lang="fr-FR" sz="1800" spc="-1" strike="noStrike">
              <a:latin typeface="Arial"/>
            </a:endParaRPr>
          </a:p>
        </p:txBody>
      </p:sp>
      <p:sp>
        <p:nvSpPr>
          <p:cNvPr id="235" name="Espace réservé du numéro de diapositive 3"/>
          <p:cNvSpPr txBox="1"/>
          <p:nvPr/>
        </p:nvSpPr>
        <p:spPr>
          <a:xfrm>
            <a:off x="3884760" y="8685360"/>
            <a:ext cx="2971440" cy="458280"/>
          </a:xfrm>
          <a:prstGeom prst="rect">
            <a:avLst/>
          </a:prstGeom>
          <a:noFill/>
          <a:ln w="0">
            <a:noFill/>
          </a:ln>
        </p:spPr>
        <p:txBody>
          <a:bodyPr anchor="b">
            <a:noAutofit/>
          </a:bodyPr>
          <a:p>
            <a:pPr algn="r">
              <a:lnSpc>
                <a:spcPct val="100000"/>
              </a:lnSpc>
            </a:pPr>
            <a:fld id="{071CBFEF-C61D-4783-B66F-2F3EF6095EB7}" type="slidenum">
              <a:rPr b="0" lang="fr-FR" sz="1200" spc="-1" strike="noStrike">
                <a:latin typeface="Times New Roman"/>
              </a:rPr>
              <a:t>&lt;numéro&gt;</a:t>
            </a:fld>
            <a:endParaRPr b="0" lang="fr-FR"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rIns="0" tIns="0" bIns="0" anchor="ctr">
            <a:noAutofit/>
          </a:bodyPr>
          <a:p>
            <a:endParaRPr b="0" lang="fr-FR" sz="1800" spc="-1" strike="noStrike">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fr-FR" sz="6000" spc="-1" strike="noStrike">
                <a:solidFill>
                  <a:srgbClr val="000000"/>
                </a:solidFill>
                <a:latin typeface="Calibri Light"/>
              </a:rPr>
              <a:t>Modifiez le style du titre</a:t>
            </a:r>
            <a:endParaRPr b="0" lang="fr-FR"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pPr>
              <a:lnSpc>
                <a:spcPct val="100000"/>
              </a:lnSpc>
            </a:pPr>
            <a:fld id="{DEC401EA-3899-48D0-90A5-64DFFF70876D}" type="datetime">
              <a:rPr b="0" lang="fr-FR" sz="1200" spc="-1" strike="noStrike">
                <a:solidFill>
                  <a:srgbClr val="8b8b8b"/>
                </a:solidFill>
                <a:latin typeface="Calibri"/>
              </a:rPr>
              <a:t>11/11/2022</a:t>
            </a:fld>
            <a:endParaRPr b="0" lang="fr-FR" sz="12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fr-FR"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205CAE58-FD06-4F43-A737-F6429962C0E8}" type="slidenum">
              <a:rPr b="0" lang="fr-FR" sz="1200" spc="-1" strike="noStrike">
                <a:solidFill>
                  <a:srgbClr val="8b8b8b"/>
                </a:solidFill>
                <a:latin typeface="Calibri"/>
              </a:rPr>
              <a:t>&lt;numéro&gt;</a:t>
            </a:fld>
            <a:endParaRPr b="0" lang="fr-FR"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2800" spc="-1" strike="noStrike">
                <a:solidFill>
                  <a:srgbClr val="000000"/>
                </a:solidFill>
                <a:latin typeface="Calibri"/>
              </a:rPr>
              <a:t>Cliquez pour éditer le format du plan de texte</a:t>
            </a:r>
            <a:endParaRPr b="0" lang="fr-FR"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fr-FR" sz="2000" spc="-1" strike="noStrike">
                <a:solidFill>
                  <a:srgbClr val="000000"/>
                </a:solidFill>
                <a:latin typeface="Calibri"/>
              </a:rPr>
              <a:t>Second niveau de plan</a:t>
            </a:r>
            <a:endParaRPr b="0" lang="fr-FR"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fr-FR" sz="1800" spc="-1" strike="noStrike">
                <a:solidFill>
                  <a:srgbClr val="000000"/>
                </a:solidFill>
                <a:latin typeface="Calibri"/>
              </a:rPr>
              <a:t>Troisième niveau de plan</a:t>
            </a:r>
            <a:endParaRPr b="0" lang="fr-FR"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fr-FR" sz="1800" spc="-1" strike="noStrike">
                <a:solidFill>
                  <a:srgbClr val="000000"/>
                </a:solidFill>
                <a:latin typeface="Calibri"/>
              </a:rPr>
              <a:t>Quatrième niveau de plan</a:t>
            </a:r>
            <a:endParaRPr b="0" lang="fr-FR"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fr-FR" sz="2000" spc="-1" strike="noStrike">
                <a:solidFill>
                  <a:srgbClr val="000000"/>
                </a:solidFill>
                <a:latin typeface="Calibri"/>
              </a:rPr>
              <a:t>Cinquième niveau de plan</a:t>
            </a:r>
            <a:endParaRPr b="0" lang="fr-FR"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fr-FR" sz="2000" spc="-1" strike="noStrike">
                <a:solidFill>
                  <a:srgbClr val="000000"/>
                </a:solidFill>
                <a:latin typeface="Calibri"/>
              </a:rPr>
              <a:t>Sixième niveau de plan</a:t>
            </a:r>
            <a:endParaRPr b="0" lang="fr-FR"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fr-FR" sz="2000" spc="-1" strike="noStrike">
                <a:solidFill>
                  <a:srgbClr val="000000"/>
                </a:solidFill>
                <a:latin typeface="Calibri"/>
              </a:rPr>
              <a:t>Septième niveau de plan</a:t>
            </a:r>
            <a:endParaRPr b="0" lang="fr-FR"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fr-FR" sz="4400" spc="-1" strike="noStrike">
                <a:solidFill>
                  <a:srgbClr val="000000"/>
                </a:solidFill>
                <a:latin typeface="Calibri Light"/>
              </a:rPr>
              <a:t>Modifiez le style du titre</a:t>
            </a:r>
            <a:endParaRPr b="0" lang="fr-FR"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fr-FR" sz="2800" spc="-1" strike="noStrike">
                <a:solidFill>
                  <a:srgbClr val="000000"/>
                </a:solidFill>
                <a:latin typeface="Calibri"/>
              </a:rPr>
              <a:t>Modifiez les styles du texte du masque</a:t>
            </a:r>
            <a:endParaRPr b="0" lang="fr-FR"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fr-FR" sz="2400" spc="-1" strike="noStrike">
                <a:solidFill>
                  <a:srgbClr val="000000"/>
                </a:solidFill>
                <a:latin typeface="Calibri"/>
              </a:rPr>
              <a:t>Deuxième niveau</a:t>
            </a:r>
            <a:endParaRPr b="0" lang="fr-FR"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fr-FR" sz="2000" spc="-1" strike="noStrike">
                <a:solidFill>
                  <a:srgbClr val="000000"/>
                </a:solidFill>
                <a:latin typeface="Calibri"/>
              </a:rPr>
              <a:t>Troisième niveau</a:t>
            </a:r>
            <a:endParaRPr b="0" lang="fr-FR"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fr-FR" sz="1800" spc="-1" strike="noStrike">
                <a:solidFill>
                  <a:srgbClr val="000000"/>
                </a:solidFill>
                <a:latin typeface="Calibri"/>
              </a:rPr>
              <a:t>Quatrième niveau</a:t>
            </a:r>
            <a:endParaRPr b="0" lang="fr-FR"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fr-FR" sz="1800" spc="-1" strike="noStrike">
                <a:solidFill>
                  <a:srgbClr val="000000"/>
                </a:solidFill>
                <a:latin typeface="Calibri"/>
              </a:rPr>
              <a:t>Cinquième niveau</a:t>
            </a:r>
            <a:endParaRPr b="0" lang="fr-FR"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A9671C8F-5136-425E-8316-E517B338123C}" type="datetime">
              <a:rPr b="0" lang="fr-FR" sz="1200" spc="-1" strike="noStrike">
                <a:solidFill>
                  <a:srgbClr val="8b8b8b"/>
                </a:solidFill>
                <a:latin typeface="Calibri"/>
              </a:rPr>
              <a:t>11/11/2022</a:t>
            </a:fld>
            <a:endParaRPr b="0" lang="fr-FR"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p>
            <a:endParaRPr b="0" lang="fr-FR"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8A58B29B-DF4E-4A3D-B970-E240BEE62318}" type="slidenum">
              <a:rPr b="0" lang="fr-FR" sz="1200" spc="-1" strike="noStrike">
                <a:solidFill>
                  <a:srgbClr val="8b8b8b"/>
                </a:solidFill>
                <a:latin typeface="Calibri"/>
              </a:rPr>
              <a:t>&lt;numéro&gt;</a:t>
            </a:fld>
            <a:endParaRPr b="0" lang="fr-FR"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2.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20.jpeg"/><Relationship Id="rId2" Type="http://schemas.openxmlformats.org/officeDocument/2006/relationships/image" Target="../media/image21.jpeg"/><Relationship Id="rId3" Type="http://schemas.openxmlformats.org/officeDocument/2006/relationships/hyperlink" Target="file:///C:/Users/HPaco/AppData/Local/Temp/Temp1_INFO%20CNU%20EP.zip/INFO%20CNU%20EP/Calculateur%20r&#233;forme.xlsx" TargetMode="External"/><Relationship Id="rId4" Type="http://schemas.openxmlformats.org/officeDocument/2006/relationships/slideLayout" Target="../slideLayouts/slideLayout2.xml"/><Relationship Id="rId5"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22.jpeg"/><Relationship Id="rId2" Type="http://schemas.openxmlformats.org/officeDocument/2006/relationships/image" Target="../media/image23.jpeg"/><Relationship Id="rId3" Type="http://schemas.openxmlformats.org/officeDocument/2006/relationships/hyperlink" Target="https://www.legifrance.gouv.fr/codes/article_lc/LEGIARTI000029234400" TargetMode="External"/><Relationship Id="rId4" Type="http://schemas.openxmlformats.org/officeDocument/2006/relationships/slideLayout" Target="../slideLayouts/slideLayout2.xml"/><Relationship Id="rId5"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24.jpeg"/><Relationship Id="rId2" Type="http://schemas.openxmlformats.org/officeDocument/2006/relationships/image" Target="../media/image25.jpeg"/><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26.jpeg"/><Relationship Id="rId2" Type="http://schemas.openxmlformats.org/officeDocument/2006/relationships/image" Target="../media/image27.jpeg"/><Relationship Id="rId3" Type="http://schemas.openxmlformats.org/officeDocument/2006/relationships/slideLayout" Target="../slideLayouts/slideLayout2.xml"/><Relationship Id="rId4" Type="http://schemas.openxmlformats.org/officeDocument/2006/relationships/notesSlide" Target="../notesSlides/notesSlide13.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jpeg"/><Relationship Id="rId3" Type="http://schemas.openxmlformats.org/officeDocument/2006/relationships/slideLayout" Target="../slideLayouts/slideLayout2.xml"/><Relationship Id="rId4"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image" Target="../media/image6.jpeg"/><Relationship Id="rId3" Type="http://schemas.openxmlformats.org/officeDocument/2006/relationships/slideLayout" Target="../slideLayouts/slideLayout2.xml"/><Relationship Id="rId4"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image" Target="../media/image8.jpeg"/><Relationship Id="rId3" Type="http://schemas.openxmlformats.org/officeDocument/2006/relationships/slideLayout" Target="../slideLayouts/slideLayout2.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image" Target="../media/image10.jpeg"/><Relationship Id="rId3" Type="http://schemas.openxmlformats.org/officeDocument/2006/relationships/slideLayout" Target="../slideLayouts/slideLayout2.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1.jpeg"/><Relationship Id="rId2" Type="http://schemas.openxmlformats.org/officeDocument/2006/relationships/image" Target="../media/image12.jpeg"/><Relationship Id="rId3" Type="http://schemas.openxmlformats.org/officeDocument/2006/relationships/hyperlink" Target="https://www.education.gouv.fr/bo/16/Hebdo13/MENE1608407C.htm?cid_bo=100542" TargetMode="External"/><Relationship Id="rId4" Type="http://schemas.openxmlformats.org/officeDocument/2006/relationships/slideLayout" Target="../slideLayouts/slideLayout2.xml"/><Relationship Id="rId5"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3.jpeg"/><Relationship Id="rId2" Type="http://schemas.openxmlformats.org/officeDocument/2006/relationships/image" Target="../media/image14.jpeg"/><Relationship Id="rId3" Type="http://schemas.openxmlformats.org/officeDocument/2006/relationships/slideLayout" Target="../slideLayouts/slideLayout2.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15.jpeg"/><Relationship Id="rId2" Type="http://schemas.openxmlformats.org/officeDocument/2006/relationships/image" Target="../media/image16.jpeg"/><Relationship Id="rId3" Type="http://schemas.openxmlformats.org/officeDocument/2006/relationships/slideLayout" Target="../slideLayouts/slideLayout2.xml"/><Relationship Id="rId4"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7.jpeg"/><Relationship Id="rId2" Type="http://schemas.openxmlformats.org/officeDocument/2006/relationships/image" Target="../media/image18.jpeg"/><Relationship Id="rId3" Type="http://schemas.openxmlformats.org/officeDocument/2006/relationships/image" Target="../media/image19.jpeg"/><Relationship Id="rId4" Type="http://schemas.openxmlformats.org/officeDocument/2006/relationships/slideLayout" Target="../slideLayouts/slideLayout13.xml"/><Relationship Id="rId5"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AutoShape 2"/>
          <p:cNvSpPr/>
          <p:nvPr/>
        </p:nvSpPr>
        <p:spPr>
          <a:xfrm>
            <a:off x="0" y="473796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89" name="Image 10" descr=""/>
          <p:cNvPicPr/>
          <p:nvPr/>
        </p:nvPicPr>
        <p:blipFill>
          <a:blip r:embed="rId1"/>
          <a:stretch/>
        </p:blipFill>
        <p:spPr>
          <a:xfrm>
            <a:off x="10993680" y="0"/>
            <a:ext cx="1187280" cy="2036880"/>
          </a:xfrm>
          <a:prstGeom prst="rect">
            <a:avLst/>
          </a:prstGeom>
          <a:ln w="0">
            <a:noFill/>
          </a:ln>
        </p:spPr>
      </p:pic>
      <p:pic>
        <p:nvPicPr>
          <p:cNvPr id="90" name="Picture 3" descr="megaphone-noisy_318-82221"/>
          <p:cNvPicPr/>
          <p:nvPr/>
        </p:nvPicPr>
        <p:blipFill>
          <a:blip r:embed="rId2"/>
          <a:stretch/>
        </p:blipFill>
        <p:spPr>
          <a:xfrm>
            <a:off x="0" y="5729400"/>
            <a:ext cx="1087920" cy="805320"/>
          </a:xfrm>
          <a:prstGeom prst="rect">
            <a:avLst/>
          </a:prstGeom>
          <a:ln w="0">
            <a:noFill/>
          </a:ln>
        </p:spPr>
      </p:pic>
      <p:sp>
        <p:nvSpPr>
          <p:cNvPr id="91" name="Rectangle 1"/>
          <p:cNvSpPr/>
          <p:nvPr/>
        </p:nvSpPr>
        <p:spPr>
          <a:xfrm>
            <a:off x="2522880" y="2023200"/>
            <a:ext cx="742572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000000"/>
                </a:solidFill>
                <a:latin typeface="Arial"/>
                <a:ea typeface="Times New Roman"/>
              </a:rPr>
              <a:t>UNE DOUBLE TUTELLE LOURDE DE MENACES</a:t>
            </a:r>
            <a:endParaRPr b="0" lang="fr-FR" sz="1800" spc="-1" strike="noStrike">
              <a:latin typeface="Arial"/>
            </a:endParaRPr>
          </a:p>
        </p:txBody>
      </p:sp>
      <p:sp>
        <p:nvSpPr>
          <p:cNvPr id="92" name="Rectangle 2"/>
          <p:cNvSpPr/>
          <p:nvPr/>
        </p:nvSpPr>
        <p:spPr>
          <a:xfrm>
            <a:off x="2522880" y="2804400"/>
            <a:ext cx="847044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000000"/>
                </a:solidFill>
                <a:latin typeface="Arial"/>
                <a:ea typeface="Times New Roman"/>
              </a:rPr>
              <a:t>FERMER LES FORMATIONS PRÉTENDUMENT NON-INSÉRANTES</a:t>
            </a:r>
            <a:endParaRPr b="0" lang="fr-FR" sz="1800" spc="-1" strike="noStrike">
              <a:latin typeface="Arial"/>
            </a:endParaRPr>
          </a:p>
        </p:txBody>
      </p:sp>
      <p:sp>
        <p:nvSpPr>
          <p:cNvPr id="93" name="Flèche droite 12"/>
          <p:cNvSpPr/>
          <p:nvPr/>
        </p:nvSpPr>
        <p:spPr>
          <a:xfrm>
            <a:off x="1584720" y="205668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94" name="Flèche droite 16"/>
          <p:cNvSpPr/>
          <p:nvPr/>
        </p:nvSpPr>
        <p:spPr>
          <a:xfrm>
            <a:off x="1584720" y="285732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95" name="ZoneTexte 3"/>
          <p:cNvSpPr/>
          <p:nvPr/>
        </p:nvSpPr>
        <p:spPr>
          <a:xfrm rot="21439800">
            <a:off x="2622960" y="5558400"/>
            <a:ext cx="7918200" cy="69984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i="1" lang="fr-FR" sz="4000" spc="-1" strike="noStrike">
                <a:solidFill>
                  <a:srgbClr val="ffffff"/>
                </a:solidFill>
                <a:latin typeface="Calibri"/>
                <a:ea typeface="Times New Roman"/>
              </a:rPr>
              <a:t>VISION UTILITARISTE</a:t>
            </a:r>
            <a:endParaRPr b="0" lang="fr-FR" sz="4000" spc="-1" strike="noStrike">
              <a:latin typeface="Arial"/>
            </a:endParaRPr>
          </a:p>
        </p:txBody>
      </p:sp>
      <p:sp>
        <p:nvSpPr>
          <p:cNvPr id="96" name="Rectangle 5"/>
          <p:cNvSpPr/>
          <p:nvPr/>
        </p:nvSpPr>
        <p:spPr>
          <a:xfrm>
            <a:off x="1234080" y="534240"/>
            <a:ext cx="8899920" cy="1187640"/>
          </a:xfrm>
          <a:prstGeom prst="rect">
            <a:avLst/>
          </a:prstGeom>
          <a:noFill/>
          <a:ln w="0">
            <a:noFill/>
          </a:ln>
        </p:spPr>
        <p:style>
          <a:lnRef idx="0"/>
          <a:fillRef idx="0"/>
          <a:effectRef idx="0"/>
          <a:fontRef idx="minor"/>
        </p:style>
        <p:txBody>
          <a:bodyPr wrap="none" lIns="90000" rIns="90000" tIns="45000" bIns="45000">
            <a:spAutoFit/>
          </a:bodyPr>
          <a:p>
            <a:pPr algn="ctr">
              <a:lnSpc>
                <a:spcPct val="100000"/>
              </a:lnSpc>
            </a:pPr>
            <a:r>
              <a:rPr b="1" lang="fr-FR" sz="3600" spc="-1" strike="noStrike">
                <a:solidFill>
                  <a:srgbClr val="c00000"/>
                </a:solidFill>
                <a:latin typeface="Arial"/>
                <a:ea typeface="Times New Roman"/>
              </a:rPr>
              <a:t>PROJET MACRON </a:t>
            </a:r>
            <a:endParaRPr b="0" lang="fr-FR" sz="3600" spc="-1" strike="noStrike">
              <a:latin typeface="Arial"/>
            </a:endParaRPr>
          </a:p>
          <a:p>
            <a:pPr algn="ctr">
              <a:lnSpc>
                <a:spcPct val="100000"/>
              </a:lnSpc>
            </a:pPr>
            <a:r>
              <a:rPr b="1" lang="fr-FR" sz="3600" spc="-1" strike="noStrike">
                <a:solidFill>
                  <a:srgbClr val="c00000"/>
                </a:solidFill>
                <a:latin typeface="Arial"/>
                <a:ea typeface="Times New Roman"/>
              </a:rPr>
              <a:t>DE DÉMANTÈLEMENT DE LA VOIE PRO</a:t>
            </a:r>
            <a:endParaRPr b="0" lang="fr-FR" sz="3600" spc="-1" strike="noStrike">
              <a:latin typeface="Arial"/>
            </a:endParaRPr>
          </a:p>
        </p:txBody>
      </p:sp>
      <p:sp>
        <p:nvSpPr>
          <p:cNvPr id="97" name="Rectangle 13"/>
          <p:cNvSpPr/>
          <p:nvPr/>
        </p:nvSpPr>
        <p:spPr>
          <a:xfrm>
            <a:off x="2611080" y="3570840"/>
            <a:ext cx="847044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000000"/>
                </a:solidFill>
                <a:latin typeface="Arial"/>
                <a:ea typeface="Times New Roman"/>
              </a:rPr>
              <a:t>AUGMENTER LES SEMAINES DE PFMP</a:t>
            </a:r>
            <a:endParaRPr b="0" lang="fr-FR" sz="1800" spc="-1" strike="noStrike">
              <a:latin typeface="Arial"/>
            </a:endParaRPr>
          </a:p>
        </p:txBody>
      </p:sp>
      <p:sp>
        <p:nvSpPr>
          <p:cNvPr id="98" name="Flèche droite 16"/>
          <p:cNvSpPr/>
          <p:nvPr/>
        </p:nvSpPr>
        <p:spPr>
          <a:xfrm>
            <a:off x="1584720" y="365472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0">
                                  <p:stCondLst>
                                    <p:cond delay="0"/>
                                  </p:stCondLst>
                                  <p:childTnLst>
                                    <p:set>
                                      <p:cBhvr>
                                        <p:cTn id="6" dur="1" fill="hold">
                                          <p:stCondLst>
                                            <p:cond delay="0"/>
                                          </p:stCondLst>
                                        </p:cTn>
                                        <p:tgtEl>
                                          <p:spTgt spid="93"/>
                                        </p:tgtEl>
                                        <p:attrNameLst>
                                          <p:attrName>style.visibility</p:attrName>
                                        </p:attrNameLst>
                                      </p:cBhvr>
                                      <p:to>
                                        <p:strVal val="visible"/>
                                      </p:to>
                                    </p:set>
                                    <p:animEffect filter="fade" transition="in">
                                      <p:cBhvr additive="repl">
                                        <p:cTn id="7" dur="500"/>
                                        <p:tgtEl>
                                          <p:spTgt spid="93"/>
                                        </p:tgtEl>
                                      </p:cBhvr>
                                    </p:animEffect>
                                  </p:childTnLst>
                                </p:cTn>
                              </p:par>
                              <p:par>
                                <p:cTn id="8" nodeType="withEffect" fill="hold" presetClass="entr" presetID="10">
                                  <p:stCondLst>
                                    <p:cond delay="0"/>
                                  </p:stCondLst>
                                  <p:childTnLst>
                                    <p:set>
                                      <p:cBhvr>
                                        <p:cTn id="9" dur="1" fill="hold">
                                          <p:stCondLst>
                                            <p:cond delay="0"/>
                                          </p:stCondLst>
                                        </p:cTn>
                                        <p:tgtEl>
                                          <p:spTgt spid="91"/>
                                        </p:tgtEl>
                                        <p:attrNameLst>
                                          <p:attrName>style.visibility</p:attrName>
                                        </p:attrNameLst>
                                      </p:cBhvr>
                                      <p:to>
                                        <p:strVal val="visible"/>
                                      </p:to>
                                    </p:set>
                                    <p:animEffect filter="fade" transition="in">
                                      <p:cBhvr additive="repl">
                                        <p:cTn id="10" dur="500"/>
                                        <p:tgtEl>
                                          <p:spTgt spid="91"/>
                                        </p:tgtEl>
                                      </p:cBhvr>
                                    </p:animEffect>
                                  </p:childTnLst>
                                </p:cTn>
                              </p:par>
                            </p:childTnLst>
                          </p:cTn>
                        </p:par>
                      </p:childTnLst>
                    </p:cTn>
                  </p:par>
                  <p:par>
                    <p:cTn id="11" fill="hold">
                      <p:stCondLst>
                        <p:cond delay="indefinite"/>
                      </p:stCondLst>
                      <p:childTnLst>
                        <p:par>
                          <p:cTn id="12" fill="hold">
                            <p:stCondLst>
                              <p:cond delay="0"/>
                            </p:stCondLst>
                            <p:childTnLst>
                              <p:par>
                                <p:cTn id="13" nodeType="clickEffect" fill="hold" presetClass="entr" presetID="10">
                                  <p:stCondLst>
                                    <p:cond delay="0"/>
                                  </p:stCondLst>
                                  <p:childTnLst>
                                    <p:set>
                                      <p:cBhvr>
                                        <p:cTn id="14" dur="1" fill="hold">
                                          <p:stCondLst>
                                            <p:cond delay="0"/>
                                          </p:stCondLst>
                                        </p:cTn>
                                        <p:tgtEl>
                                          <p:spTgt spid="94"/>
                                        </p:tgtEl>
                                        <p:attrNameLst>
                                          <p:attrName>style.visibility</p:attrName>
                                        </p:attrNameLst>
                                      </p:cBhvr>
                                      <p:to>
                                        <p:strVal val="visible"/>
                                      </p:to>
                                    </p:set>
                                    <p:animEffect filter="fade" transition="in">
                                      <p:cBhvr additive="repl">
                                        <p:cTn id="15" dur="500"/>
                                        <p:tgtEl>
                                          <p:spTgt spid="94"/>
                                        </p:tgtEl>
                                      </p:cBhvr>
                                    </p:animEffect>
                                  </p:childTnLst>
                                </p:cTn>
                              </p:par>
                              <p:par>
                                <p:cTn id="16" nodeType="withEffect" fill="hold" presetClass="entr" presetID="10">
                                  <p:stCondLst>
                                    <p:cond delay="0"/>
                                  </p:stCondLst>
                                  <p:childTnLst>
                                    <p:set>
                                      <p:cBhvr>
                                        <p:cTn id="17" dur="1" fill="hold">
                                          <p:stCondLst>
                                            <p:cond delay="0"/>
                                          </p:stCondLst>
                                        </p:cTn>
                                        <p:tgtEl>
                                          <p:spTgt spid="92"/>
                                        </p:tgtEl>
                                        <p:attrNameLst>
                                          <p:attrName>style.visibility</p:attrName>
                                        </p:attrNameLst>
                                      </p:cBhvr>
                                      <p:to>
                                        <p:strVal val="visible"/>
                                      </p:to>
                                    </p:set>
                                    <p:animEffect filter="fade" transition="in">
                                      <p:cBhvr additive="repl">
                                        <p:cTn id="18" dur="500"/>
                                        <p:tgtEl>
                                          <p:spTgt spid="92"/>
                                        </p:tgtEl>
                                      </p:cBhvr>
                                    </p:animEffect>
                                  </p:childTnLst>
                                </p:cTn>
                              </p:par>
                              <p:par>
                                <p:cTn id="19" nodeType="withEffect" fill="hold" presetClass="entr" presetID="10">
                                  <p:stCondLst>
                                    <p:cond delay="0"/>
                                  </p:stCondLst>
                                  <p:childTnLst>
                                    <p:set>
                                      <p:cBhvr>
                                        <p:cTn id="20" dur="1" fill="hold">
                                          <p:stCondLst>
                                            <p:cond delay="0"/>
                                          </p:stCondLst>
                                        </p:cTn>
                                        <p:tgtEl>
                                          <p:spTgt spid="90"/>
                                        </p:tgtEl>
                                        <p:attrNameLst>
                                          <p:attrName>style.visibility</p:attrName>
                                        </p:attrNameLst>
                                      </p:cBhvr>
                                      <p:to>
                                        <p:strVal val="visible"/>
                                      </p:to>
                                    </p:set>
                                    <p:animEffect filter="fade" transition="in">
                                      <p:cBhvr additive="repl">
                                        <p:cTn id="21" dur="500"/>
                                        <p:tgtEl>
                                          <p:spTgt spid="90"/>
                                        </p:tgtEl>
                                      </p:cBhvr>
                                    </p:animEffect>
                                  </p:childTnLst>
                                </p:cTn>
                              </p:par>
                            </p:childTnLst>
                          </p:cTn>
                        </p:par>
                      </p:childTnLst>
                    </p:cTn>
                  </p:par>
                  <p:par>
                    <p:cTn id="22" fill="hold">
                      <p:stCondLst>
                        <p:cond delay="indefinite"/>
                      </p:stCondLst>
                      <p:childTnLst>
                        <p:par>
                          <p:cTn id="23" fill="hold">
                            <p:stCondLst>
                              <p:cond delay="0"/>
                            </p:stCondLst>
                            <p:childTnLst>
                              <p:par>
                                <p:cTn id="24" nodeType="clickEffect" fill="hold" presetClass="entr" presetID="10">
                                  <p:stCondLst>
                                    <p:cond delay="0"/>
                                  </p:stCondLst>
                                  <p:childTnLst>
                                    <p:set>
                                      <p:cBhvr>
                                        <p:cTn id="25" dur="1" fill="hold">
                                          <p:stCondLst>
                                            <p:cond delay="0"/>
                                          </p:stCondLst>
                                        </p:cTn>
                                        <p:tgtEl>
                                          <p:spTgt spid="98"/>
                                        </p:tgtEl>
                                        <p:attrNameLst>
                                          <p:attrName>style.visibility</p:attrName>
                                        </p:attrNameLst>
                                      </p:cBhvr>
                                      <p:to>
                                        <p:strVal val="visible"/>
                                      </p:to>
                                    </p:set>
                                    <p:animEffect filter="fade" transition="in">
                                      <p:cBhvr additive="repl">
                                        <p:cTn id="26" dur="500"/>
                                        <p:tgtEl>
                                          <p:spTgt spid="98"/>
                                        </p:tgtEl>
                                      </p:cBhvr>
                                    </p:animEffect>
                                  </p:childTnLst>
                                </p:cTn>
                              </p:par>
                              <p:par>
                                <p:cTn id="27" nodeType="withEffect" fill="hold" presetClass="entr" presetID="10">
                                  <p:stCondLst>
                                    <p:cond delay="0"/>
                                  </p:stCondLst>
                                  <p:childTnLst>
                                    <p:set>
                                      <p:cBhvr>
                                        <p:cTn id="28" dur="1" fill="hold">
                                          <p:stCondLst>
                                            <p:cond delay="0"/>
                                          </p:stCondLst>
                                        </p:cTn>
                                        <p:tgtEl>
                                          <p:spTgt spid="97"/>
                                        </p:tgtEl>
                                        <p:attrNameLst>
                                          <p:attrName>style.visibility</p:attrName>
                                        </p:attrNameLst>
                                      </p:cBhvr>
                                      <p:to>
                                        <p:strVal val="visible"/>
                                      </p:to>
                                    </p:set>
                                    <p:animEffect filter="fade" transition="in">
                                      <p:cBhvr additive="repl">
                                        <p:cTn id="29" dur="500"/>
                                        <p:tgtEl>
                                          <p:spTgt spid="97"/>
                                        </p:tgtEl>
                                      </p:cBhvr>
                                    </p:animEffect>
                                  </p:childTnLst>
                                </p:cTn>
                              </p:par>
                            </p:childTnLst>
                          </p:cTn>
                        </p:par>
                      </p:childTnLst>
                    </p:cTn>
                  </p:par>
                  <p:par>
                    <p:cTn id="30" fill="hold">
                      <p:stCondLst>
                        <p:cond delay="indefinite"/>
                      </p:stCondLst>
                      <p:childTnLst>
                        <p:par>
                          <p:cTn id="31" fill="hold">
                            <p:stCondLst>
                              <p:cond delay="0"/>
                            </p:stCondLst>
                            <p:childTnLst>
                              <p:par>
                                <p:cTn id="32" nodeType="clickEffect" fill="hold" presetClass="entr" presetID="10">
                                  <p:stCondLst>
                                    <p:cond delay="0"/>
                                  </p:stCondLst>
                                  <p:childTnLst>
                                    <p:set>
                                      <p:cBhvr>
                                        <p:cTn id="33" dur="1" fill="hold">
                                          <p:stCondLst>
                                            <p:cond delay="0"/>
                                          </p:stCondLst>
                                        </p:cTn>
                                        <p:tgtEl>
                                          <p:spTgt spid="95"/>
                                        </p:tgtEl>
                                        <p:attrNameLst>
                                          <p:attrName>style.visibility</p:attrName>
                                        </p:attrNameLst>
                                      </p:cBhvr>
                                      <p:to>
                                        <p:strVal val="visible"/>
                                      </p:to>
                                    </p:set>
                                    <p:animEffect filter="fade" transition="in">
                                      <p:cBhvr additive="repl">
                                        <p:cTn id="34" dur="5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AutoShape 2"/>
          <p:cNvSpPr/>
          <p:nvPr/>
        </p:nvSpPr>
        <p:spPr>
          <a:xfrm>
            <a:off x="0" y="473796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84" name="Image 10" descr=""/>
          <p:cNvPicPr/>
          <p:nvPr/>
        </p:nvPicPr>
        <p:blipFill>
          <a:blip r:embed="rId1"/>
          <a:stretch/>
        </p:blipFill>
        <p:spPr>
          <a:xfrm>
            <a:off x="10993680" y="0"/>
            <a:ext cx="1187280" cy="2036880"/>
          </a:xfrm>
          <a:prstGeom prst="rect">
            <a:avLst/>
          </a:prstGeom>
          <a:ln w="0">
            <a:noFill/>
          </a:ln>
        </p:spPr>
      </p:pic>
      <p:pic>
        <p:nvPicPr>
          <p:cNvPr id="185" name="Picture 3" descr="megaphone-noisy_318-82221"/>
          <p:cNvPicPr/>
          <p:nvPr/>
        </p:nvPicPr>
        <p:blipFill>
          <a:blip r:embed="rId2"/>
          <a:stretch/>
        </p:blipFill>
        <p:spPr>
          <a:xfrm>
            <a:off x="0" y="5729400"/>
            <a:ext cx="1087920" cy="805320"/>
          </a:xfrm>
          <a:prstGeom prst="rect">
            <a:avLst/>
          </a:prstGeom>
          <a:ln w="0">
            <a:noFill/>
          </a:ln>
        </p:spPr>
      </p:pic>
      <p:sp>
        <p:nvSpPr>
          <p:cNvPr id="186" name="Rectangle 4"/>
          <p:cNvSpPr/>
          <p:nvPr/>
        </p:nvSpPr>
        <p:spPr>
          <a:xfrm>
            <a:off x="578160" y="355680"/>
            <a:ext cx="582912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CONSÉQUENCES DU PROJET MACRON </a:t>
            </a:r>
            <a:endParaRPr b="0" lang="fr-FR" sz="2800" spc="-1" strike="noStrike">
              <a:latin typeface="Arial"/>
            </a:endParaRPr>
          </a:p>
        </p:txBody>
      </p:sp>
      <p:sp>
        <p:nvSpPr>
          <p:cNvPr id="187" name="Rectangle 3"/>
          <p:cNvSpPr/>
          <p:nvPr/>
        </p:nvSpPr>
        <p:spPr>
          <a:xfrm>
            <a:off x="543960" y="859320"/>
            <a:ext cx="10058040" cy="2284920"/>
          </a:xfrm>
          <a:prstGeom prst="rect">
            <a:avLst/>
          </a:prstGeom>
          <a:noFill/>
          <a:ln w="0">
            <a:noFill/>
          </a:ln>
        </p:spPr>
        <p:style>
          <a:lnRef idx="0"/>
          <a:fillRef idx="0"/>
          <a:effectRef idx="0"/>
          <a:fontRef idx="minor"/>
        </p:style>
        <p:txBody>
          <a:bodyPr lIns="90000" rIns="90000" tIns="45000" bIns="45000">
            <a:spAutoFit/>
          </a:bodyPr>
          <a:p>
            <a:pPr>
              <a:lnSpc>
                <a:spcPct val="100000"/>
              </a:lnSpc>
            </a:pPr>
            <a:endParaRPr b="0" lang="fr-FR" sz="1800" spc="-1" strike="noStrike">
              <a:latin typeface="Arial"/>
            </a:endParaRPr>
          </a:p>
          <a:p>
            <a:pPr>
              <a:lnSpc>
                <a:spcPct val="100000"/>
              </a:lnSpc>
            </a:pPr>
            <a:r>
              <a:rPr b="0" lang="fr-FR" sz="1800" spc="-1" strike="noStrike">
                <a:solidFill>
                  <a:srgbClr val="000000"/>
                </a:solidFill>
                <a:latin typeface="Calibri"/>
              </a:rPr>
              <a:t>Réduction du temps de formation générale et professionnelle</a:t>
            </a:r>
            <a:endParaRPr b="0" lang="fr-FR" sz="1800" spc="-1" strike="noStrike">
              <a:latin typeface="Arial"/>
            </a:endParaRPr>
          </a:p>
          <a:p>
            <a:pPr>
              <a:lnSpc>
                <a:spcPct val="100000"/>
              </a:lnSpc>
            </a:pPr>
            <a:endParaRPr b="0" lang="fr-FR" sz="1800" spc="-1" strike="noStrike">
              <a:latin typeface="Arial"/>
            </a:endParaRPr>
          </a:p>
          <a:p>
            <a:pPr>
              <a:lnSpc>
                <a:spcPct val="100000"/>
              </a:lnSpc>
            </a:pPr>
            <a:r>
              <a:rPr b="0" lang="fr-FR" sz="1800" spc="-1" strike="noStrike">
                <a:solidFill>
                  <a:srgbClr val="000000"/>
                </a:solidFill>
                <a:latin typeface="Calibri"/>
              </a:rPr>
              <a:t>Rapprochement du statut de l’élève avec celui de « salarié</a:t>
            </a:r>
            <a:r>
              <a:rPr b="0" lang="fr-FR" sz="1800" spc="-1" strike="noStrike">
                <a:solidFill>
                  <a:srgbClr val="000000"/>
                </a:solidFill>
                <a:latin typeface="Calibri"/>
              </a:rPr>
              <a:t>·</a:t>
            </a:r>
            <a:r>
              <a:rPr b="0" lang="fr-FR" sz="1800" spc="-1" strike="noStrike">
                <a:solidFill>
                  <a:srgbClr val="000000"/>
                </a:solidFill>
                <a:latin typeface="Calibri"/>
              </a:rPr>
              <a:t>e » low-cost</a:t>
            </a:r>
            <a:endParaRPr b="0" lang="fr-FR" sz="1800" spc="-1" strike="noStrike">
              <a:latin typeface="Arial"/>
            </a:endParaRPr>
          </a:p>
          <a:p>
            <a:pPr>
              <a:lnSpc>
                <a:spcPct val="100000"/>
              </a:lnSpc>
            </a:pPr>
            <a:endParaRPr b="0" lang="fr-FR" sz="1800" spc="-1" strike="noStrike">
              <a:latin typeface="Arial"/>
            </a:endParaRPr>
          </a:p>
          <a:p>
            <a:pPr>
              <a:lnSpc>
                <a:spcPct val="100000"/>
              </a:lnSpc>
            </a:pPr>
            <a:r>
              <a:rPr b="0" lang="fr-FR" sz="1800" spc="-1" strike="noStrike">
                <a:solidFill>
                  <a:srgbClr val="000000"/>
                </a:solidFill>
                <a:latin typeface="Calibri"/>
              </a:rPr>
              <a:t>Pertes de postes prévues </a:t>
            </a:r>
            <a:r>
              <a:rPr b="1" lang="fr-FR" sz="1800" spc="-1" strike="noStrike">
                <a:solidFill>
                  <a:srgbClr val="000000"/>
                </a:solidFill>
                <a:latin typeface="Calibri"/>
              </a:rPr>
              <a:t>8000 à 10 000 (</a:t>
            </a:r>
            <a:r>
              <a:rPr b="1" lang="fr-FR" sz="1800" spc="-1" strike="noStrike" u="sng">
                <a:solidFill>
                  <a:srgbClr val="0563c1"/>
                </a:solidFill>
                <a:uFillTx/>
                <a:latin typeface="Calibri"/>
                <a:hlinkClick r:id="rId3"/>
              </a:rPr>
              <a:t>lien vers le calculateur</a:t>
            </a:r>
            <a:r>
              <a:rPr b="1" lang="fr-FR" sz="1800" spc="-1" strike="noStrike">
                <a:solidFill>
                  <a:srgbClr val="000000"/>
                </a:solidFill>
                <a:latin typeface="Calibri"/>
              </a:rPr>
              <a:t>) </a:t>
            </a:r>
            <a:r>
              <a:rPr b="0" lang="fr-FR" sz="1800" spc="-1" strike="noStrike">
                <a:solidFill>
                  <a:srgbClr val="000000"/>
                </a:solidFill>
                <a:latin typeface="Calibri"/>
              </a:rPr>
              <a:t>et attaque sur le statut avec annualisation des services liée au dédoublement et aux « Profs associés » </a:t>
            </a:r>
            <a:endParaRPr b="0" lang="fr-FR" sz="1800" spc="-1" strike="noStrike">
              <a:latin typeface="Arial"/>
            </a:endParaRPr>
          </a:p>
          <a:p>
            <a:pPr>
              <a:lnSpc>
                <a:spcPct val="100000"/>
              </a:lnSpc>
            </a:pPr>
            <a:r>
              <a:rPr b="0" lang="fr-FR" sz="1800" spc="-1" strike="noStrike">
                <a:solidFill>
                  <a:srgbClr val="000000"/>
                </a:solidFill>
                <a:latin typeface="Calibri"/>
              </a:rPr>
              <a:t> </a:t>
            </a:r>
            <a:endParaRPr b="0" lang="fr-FR" sz="1800" spc="-1" strike="noStrike">
              <a:latin typeface="Arial"/>
            </a:endParaRPr>
          </a:p>
        </p:txBody>
      </p:sp>
      <p:sp>
        <p:nvSpPr>
          <p:cNvPr id="188" name="ZoneTexte 8"/>
          <p:cNvSpPr/>
          <p:nvPr/>
        </p:nvSpPr>
        <p:spPr>
          <a:xfrm rot="21439800">
            <a:off x="2294640" y="5471640"/>
            <a:ext cx="8714160" cy="70020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000" spc="-1" strike="noStrike">
                <a:solidFill>
                  <a:srgbClr val="ffffff"/>
                </a:solidFill>
                <a:latin typeface="Calibri"/>
              </a:rPr>
              <a:t>LE TRANSFERT PRÉVU, À BAS COÛT, DE LA JEUNESSE ISSUE DES CLASSES POPULAIRES VERS LE MONDE DU TRAVAIL EST INADMISSIBLE. </a:t>
            </a:r>
            <a:endParaRPr b="0" lang="fr-FR" sz="2000" spc="-1" strike="noStrike">
              <a:latin typeface="Arial"/>
            </a:endParaRPr>
          </a:p>
        </p:txBody>
      </p:sp>
      <p:sp>
        <p:nvSpPr>
          <p:cNvPr id="189" name="Rectangle 2"/>
          <p:cNvSpPr/>
          <p:nvPr/>
        </p:nvSpPr>
        <p:spPr>
          <a:xfrm>
            <a:off x="543960" y="3028680"/>
            <a:ext cx="11355120" cy="146196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000000"/>
                </a:solidFill>
                <a:latin typeface="Calibri"/>
              </a:rPr>
              <a:t>DEVELOPPEMENT DE L’AUTONOMIE : En finir avec le cadre national des grilles horaires disciplinaires et ventiler les enseignements au niveau local : </a:t>
            </a:r>
            <a:r>
              <a:rPr b="0" lang="fr-FR" sz="1800" spc="-1" strike="noStrike">
                <a:solidFill>
                  <a:srgbClr val="000000"/>
                </a:solidFill>
                <a:latin typeface="Calibri Light"/>
                <a:ea typeface="Arial Unicode MS"/>
              </a:rPr>
              <a:t>l’enseignement général  évoqué surtout à l’aune de disciplines qui seraient « fondamentales ». Les langues vivantes, l'éco droit, l’éco gestion, les arts appliqués, l’EPS, la PSE, l’histoire-géo seront elles considérées comme fondamentales ? </a:t>
            </a:r>
            <a:endParaRPr b="0" lang="fr-FR" sz="1800" spc="-1" strike="noStrike">
              <a:latin typeface="Arial"/>
            </a:endParaRPr>
          </a:p>
          <a:p>
            <a:pPr>
              <a:lnSpc>
                <a:spcPct val="100000"/>
              </a:lnSpc>
            </a:pPr>
            <a:r>
              <a:rPr b="0" lang="fr-FR" sz="1800" spc="-1" strike="noStrike">
                <a:solidFill>
                  <a:srgbClr val="000000"/>
                </a:solidFill>
                <a:latin typeface="Calibri Light"/>
                <a:ea typeface="Arial Unicode MS"/>
              </a:rPr>
              <a:t> </a:t>
            </a:r>
            <a:endParaRPr b="0" lang="fr-FR" sz="1800" spc="-1" strike="noStrike">
              <a:latin typeface="Arial"/>
            </a:endParaRPr>
          </a:p>
        </p:txBody>
      </p:sp>
      <p:sp>
        <p:nvSpPr>
          <p:cNvPr id="190" name="Rectangle 5"/>
          <p:cNvSpPr/>
          <p:nvPr/>
        </p:nvSpPr>
        <p:spPr>
          <a:xfrm>
            <a:off x="543960" y="4264200"/>
            <a:ext cx="1067508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rPr>
              <a:t>Impliquer les chef·fes entreprises pour qu’ils·elles président les Conseils d’Administration des lycées pros.</a:t>
            </a:r>
            <a:endParaRPr b="0" lang="fr-FR" sz="1800" spc="-1" strike="noStrike">
              <a:latin typeface="Arial"/>
            </a:endParaRPr>
          </a:p>
        </p:txBody>
      </p:sp>
    </p:spTree>
  </p:cSld>
  <mc:AlternateContent>
    <mc:Choice Requires="p14">
      <p:transition spd="slow" p14:dur="2000"/>
    </mc:Choice>
    <mc:Fallback>
      <p:transition spd="slow"/>
    </mc:Fallback>
  </mc:AlternateContent>
  <p:timing>
    <p:tnLst>
      <p:par>
        <p:cTn id="416" dur="indefinite" restart="never" nodeType="tmRoot">
          <p:childTnLst>
            <p:seq>
              <p:cTn id="417" dur="indefinite" nodeType="mainSeq">
                <p:childTnLst>
                  <p:par>
                    <p:cTn id="418" fill="hold">
                      <p:stCondLst>
                        <p:cond delay="0"/>
                      </p:stCondLst>
                      <p:childTnLst>
                        <p:par>
                          <p:cTn id="419" fill="hold">
                            <p:stCondLst>
                              <p:cond delay="0"/>
                            </p:stCondLst>
                            <p:childTnLst>
                              <p:par>
                                <p:cTn id="420" nodeType="withEffect" fill="hold" presetClass="entr" presetID="10">
                                  <p:stCondLst>
                                    <p:cond delay="0"/>
                                  </p:stCondLst>
                                  <p:childTnLst>
                                    <p:set>
                                      <p:cBhvr>
                                        <p:cTn id="421" dur="1" fill="hold">
                                          <p:stCondLst>
                                            <p:cond delay="0"/>
                                          </p:stCondLst>
                                        </p:cTn>
                                        <p:tgtEl>
                                          <p:spTgt spid="185"/>
                                        </p:tgtEl>
                                        <p:attrNameLst>
                                          <p:attrName>style.visibility</p:attrName>
                                        </p:attrNameLst>
                                      </p:cBhvr>
                                      <p:to>
                                        <p:strVal val="visible"/>
                                      </p:to>
                                    </p:set>
                                    <p:animEffect filter="fade" transition="in">
                                      <p:cBhvr additive="repl">
                                        <p:cTn id="422" dur="500"/>
                                        <p:tgtEl>
                                          <p:spTgt spid="185"/>
                                        </p:tgtEl>
                                      </p:cBhvr>
                                    </p:animEffect>
                                  </p:childTnLst>
                                </p:cTn>
                              </p:par>
                            </p:childTnLst>
                          </p:cTn>
                        </p:par>
                      </p:childTnLst>
                    </p:cTn>
                  </p:par>
                  <p:par>
                    <p:cTn id="423" fill="hold">
                      <p:stCondLst>
                        <p:cond delay="indefinite"/>
                      </p:stCondLst>
                      <p:childTnLst>
                        <p:par>
                          <p:cTn id="424" fill="hold">
                            <p:stCondLst>
                              <p:cond delay="0"/>
                            </p:stCondLst>
                            <p:childTnLst>
                              <p:par>
                                <p:cTn id="425" nodeType="clickEffect" fill="hold" presetClass="entr" presetID="10">
                                  <p:stCondLst>
                                    <p:cond delay="0"/>
                                  </p:stCondLst>
                                  <p:childTnLst>
                                    <p:set>
                                      <p:cBhvr>
                                        <p:cTn id="426" dur="1" fill="hold">
                                          <p:stCondLst>
                                            <p:cond delay="0"/>
                                          </p:stCondLst>
                                        </p:cTn>
                                        <p:tgtEl>
                                          <p:spTgt spid="187">
                                            <p:txEl>
                                              <p:pRg st="1" end="1"/>
                                            </p:txEl>
                                          </p:spTgt>
                                        </p:tgtEl>
                                        <p:attrNameLst>
                                          <p:attrName>style.visibility</p:attrName>
                                        </p:attrNameLst>
                                      </p:cBhvr>
                                      <p:to>
                                        <p:strVal val="visible"/>
                                      </p:to>
                                    </p:set>
                                    <p:animEffect filter="fade" transition="in">
                                      <p:cBhvr additive="repl">
                                        <p:cTn id="427" dur="500"/>
                                        <p:tgtEl>
                                          <p:spTgt spid="187">
                                            <p:txEl>
                                              <p:pRg st="1" end="1"/>
                                            </p:txEl>
                                          </p:spTgt>
                                        </p:tgtEl>
                                      </p:cBhvr>
                                    </p:animEffect>
                                  </p:childTnLst>
                                </p:cTn>
                              </p:par>
                            </p:childTnLst>
                          </p:cTn>
                        </p:par>
                      </p:childTnLst>
                    </p:cTn>
                  </p:par>
                  <p:par>
                    <p:cTn id="428" fill="hold">
                      <p:stCondLst>
                        <p:cond delay="indefinite"/>
                      </p:stCondLst>
                      <p:childTnLst>
                        <p:par>
                          <p:cTn id="429" fill="hold">
                            <p:stCondLst>
                              <p:cond delay="0"/>
                            </p:stCondLst>
                            <p:childTnLst>
                              <p:par>
                                <p:cTn id="430" nodeType="clickEffect" fill="hold" presetClass="entr" presetID="10">
                                  <p:stCondLst>
                                    <p:cond delay="0"/>
                                  </p:stCondLst>
                                  <p:childTnLst>
                                    <p:set>
                                      <p:cBhvr>
                                        <p:cTn id="431" dur="1" fill="hold">
                                          <p:stCondLst>
                                            <p:cond delay="0"/>
                                          </p:stCondLst>
                                        </p:cTn>
                                        <p:tgtEl>
                                          <p:spTgt spid="187">
                                            <p:txEl>
                                              <p:pRg st="3" end="3"/>
                                            </p:txEl>
                                          </p:spTgt>
                                        </p:tgtEl>
                                        <p:attrNameLst>
                                          <p:attrName>style.visibility</p:attrName>
                                        </p:attrNameLst>
                                      </p:cBhvr>
                                      <p:to>
                                        <p:strVal val="visible"/>
                                      </p:to>
                                    </p:set>
                                    <p:animEffect filter="fade" transition="in">
                                      <p:cBhvr additive="repl">
                                        <p:cTn id="432" dur="500"/>
                                        <p:tgtEl>
                                          <p:spTgt spid="187">
                                            <p:txEl>
                                              <p:pRg st="3" end="3"/>
                                            </p:txEl>
                                          </p:spTgt>
                                        </p:tgtEl>
                                      </p:cBhvr>
                                    </p:animEffect>
                                  </p:childTnLst>
                                </p:cTn>
                              </p:par>
                            </p:childTnLst>
                          </p:cTn>
                        </p:par>
                      </p:childTnLst>
                    </p:cTn>
                  </p:par>
                  <p:par>
                    <p:cTn id="433" fill="hold">
                      <p:stCondLst>
                        <p:cond delay="indefinite"/>
                      </p:stCondLst>
                      <p:childTnLst>
                        <p:par>
                          <p:cTn id="434" fill="hold">
                            <p:stCondLst>
                              <p:cond delay="0"/>
                            </p:stCondLst>
                            <p:childTnLst>
                              <p:par>
                                <p:cTn id="435" nodeType="clickEffect" fill="hold" presetClass="entr" presetID="10">
                                  <p:stCondLst>
                                    <p:cond delay="0"/>
                                  </p:stCondLst>
                                  <p:childTnLst>
                                    <p:set>
                                      <p:cBhvr>
                                        <p:cTn id="436" dur="1" fill="hold">
                                          <p:stCondLst>
                                            <p:cond delay="0"/>
                                          </p:stCondLst>
                                        </p:cTn>
                                        <p:tgtEl>
                                          <p:spTgt spid="187">
                                            <p:txEl>
                                              <p:pRg st="5" end="5"/>
                                            </p:txEl>
                                          </p:spTgt>
                                        </p:tgtEl>
                                        <p:attrNameLst>
                                          <p:attrName>style.visibility</p:attrName>
                                        </p:attrNameLst>
                                      </p:cBhvr>
                                      <p:to>
                                        <p:strVal val="visible"/>
                                      </p:to>
                                    </p:set>
                                    <p:animEffect filter="fade" transition="in">
                                      <p:cBhvr additive="repl">
                                        <p:cTn id="437" dur="500"/>
                                        <p:tgtEl>
                                          <p:spTgt spid="187">
                                            <p:txEl>
                                              <p:pRg st="5" end="5"/>
                                            </p:txEl>
                                          </p:spTgt>
                                        </p:tgtEl>
                                      </p:cBhvr>
                                    </p:animEffect>
                                  </p:childTnLst>
                                </p:cTn>
                              </p:par>
                            </p:childTnLst>
                          </p:cTn>
                        </p:par>
                      </p:childTnLst>
                    </p:cTn>
                  </p:par>
                  <p:par>
                    <p:cTn id="438" fill="hold">
                      <p:stCondLst>
                        <p:cond delay="indefinite"/>
                      </p:stCondLst>
                      <p:childTnLst>
                        <p:par>
                          <p:cTn id="439" fill="hold">
                            <p:stCondLst>
                              <p:cond delay="0"/>
                            </p:stCondLst>
                            <p:childTnLst>
                              <p:par>
                                <p:cTn id="440" nodeType="clickEffect" fill="hold" presetClass="entr" presetID="10">
                                  <p:stCondLst>
                                    <p:cond delay="0"/>
                                  </p:stCondLst>
                                  <p:childTnLst>
                                    <p:set>
                                      <p:cBhvr>
                                        <p:cTn id="441" dur="1" fill="hold">
                                          <p:stCondLst>
                                            <p:cond delay="0"/>
                                          </p:stCondLst>
                                        </p:cTn>
                                        <p:tgtEl>
                                          <p:spTgt spid="187">
                                            <p:txEl>
                                              <p:pRg st="6" end="6"/>
                                            </p:txEl>
                                          </p:spTgt>
                                        </p:tgtEl>
                                        <p:attrNameLst>
                                          <p:attrName>style.visibility</p:attrName>
                                        </p:attrNameLst>
                                      </p:cBhvr>
                                      <p:to>
                                        <p:strVal val="visible"/>
                                      </p:to>
                                    </p:set>
                                    <p:animEffect filter="fade" transition="in">
                                      <p:cBhvr additive="repl">
                                        <p:cTn id="442" dur="500"/>
                                        <p:tgtEl>
                                          <p:spTgt spid="187">
                                            <p:txEl>
                                              <p:pRg st="6" end="6"/>
                                            </p:txEl>
                                          </p:spTgt>
                                        </p:tgtEl>
                                      </p:cBhvr>
                                    </p:animEffect>
                                  </p:childTnLst>
                                </p:cTn>
                              </p:par>
                            </p:childTnLst>
                          </p:cTn>
                        </p:par>
                      </p:childTnLst>
                    </p:cTn>
                  </p:par>
                  <p:par>
                    <p:cTn id="443" fill="hold">
                      <p:stCondLst>
                        <p:cond delay="indefinite"/>
                      </p:stCondLst>
                      <p:childTnLst>
                        <p:par>
                          <p:cTn id="444" fill="hold">
                            <p:stCondLst>
                              <p:cond delay="0"/>
                            </p:stCondLst>
                            <p:childTnLst>
                              <p:par>
                                <p:cTn id="445" nodeType="clickEffect" fill="hold" presetClass="entr" presetID="10">
                                  <p:stCondLst>
                                    <p:cond delay="0"/>
                                  </p:stCondLst>
                                  <p:childTnLst>
                                    <p:set>
                                      <p:cBhvr>
                                        <p:cTn id="446" dur="1" fill="hold">
                                          <p:stCondLst>
                                            <p:cond delay="0"/>
                                          </p:stCondLst>
                                        </p:cTn>
                                        <p:tgtEl>
                                          <p:spTgt spid="189">
                                            <p:txEl>
                                              <p:pRg st="0" end="0"/>
                                            </p:txEl>
                                          </p:spTgt>
                                        </p:tgtEl>
                                        <p:attrNameLst>
                                          <p:attrName>style.visibility</p:attrName>
                                        </p:attrNameLst>
                                      </p:cBhvr>
                                      <p:to>
                                        <p:strVal val="visible"/>
                                      </p:to>
                                    </p:set>
                                    <p:animEffect filter="fade" transition="in">
                                      <p:cBhvr additive="repl">
                                        <p:cTn id="447" dur="500"/>
                                        <p:tgtEl>
                                          <p:spTgt spid="189">
                                            <p:txEl>
                                              <p:pRg st="0" end="0"/>
                                            </p:txEl>
                                          </p:spTgt>
                                        </p:tgtEl>
                                      </p:cBhvr>
                                    </p:animEffect>
                                  </p:childTnLst>
                                </p:cTn>
                              </p:par>
                              <p:par>
                                <p:cTn id="448" nodeType="withEffect" fill="hold" presetClass="entr" presetID="10">
                                  <p:stCondLst>
                                    <p:cond delay="0"/>
                                  </p:stCondLst>
                                  <p:childTnLst>
                                    <p:set>
                                      <p:cBhvr>
                                        <p:cTn id="449" dur="1" fill="hold">
                                          <p:stCondLst>
                                            <p:cond delay="0"/>
                                          </p:stCondLst>
                                        </p:cTn>
                                        <p:tgtEl>
                                          <p:spTgt spid="189">
                                            <p:txEl>
                                              <p:pRg st="1" end="1"/>
                                            </p:txEl>
                                          </p:spTgt>
                                        </p:tgtEl>
                                        <p:attrNameLst>
                                          <p:attrName>style.visibility</p:attrName>
                                        </p:attrNameLst>
                                      </p:cBhvr>
                                      <p:to>
                                        <p:strVal val="visible"/>
                                      </p:to>
                                    </p:set>
                                    <p:animEffect filter="fade" transition="in">
                                      <p:cBhvr additive="repl">
                                        <p:cTn id="450" dur="500"/>
                                        <p:tgtEl>
                                          <p:spTgt spid="189">
                                            <p:txEl>
                                              <p:pRg st="1" end="1"/>
                                            </p:txEl>
                                          </p:spTgt>
                                        </p:tgtEl>
                                      </p:cBhvr>
                                    </p:animEffect>
                                  </p:childTnLst>
                                </p:cTn>
                              </p:par>
                            </p:childTnLst>
                          </p:cTn>
                        </p:par>
                      </p:childTnLst>
                    </p:cTn>
                  </p:par>
                  <p:par>
                    <p:cTn id="451" fill="hold">
                      <p:stCondLst>
                        <p:cond delay="indefinite"/>
                      </p:stCondLst>
                      <p:childTnLst>
                        <p:par>
                          <p:cTn id="452" fill="hold">
                            <p:stCondLst>
                              <p:cond delay="0"/>
                            </p:stCondLst>
                            <p:childTnLst>
                              <p:par>
                                <p:cTn id="453" nodeType="clickEffect" fill="hold" presetClass="entr" presetID="10">
                                  <p:stCondLst>
                                    <p:cond delay="0"/>
                                  </p:stCondLst>
                                  <p:childTnLst>
                                    <p:set>
                                      <p:cBhvr>
                                        <p:cTn id="454" dur="1" fill="hold">
                                          <p:stCondLst>
                                            <p:cond delay="0"/>
                                          </p:stCondLst>
                                        </p:cTn>
                                        <p:tgtEl>
                                          <p:spTgt spid="190">
                                            <p:txEl>
                                              <p:pRg st="0" end="0"/>
                                            </p:txEl>
                                          </p:spTgt>
                                        </p:tgtEl>
                                        <p:attrNameLst>
                                          <p:attrName>style.visibility</p:attrName>
                                        </p:attrNameLst>
                                      </p:cBhvr>
                                      <p:to>
                                        <p:strVal val="visible"/>
                                      </p:to>
                                    </p:set>
                                    <p:animEffect filter="fade" transition="in">
                                      <p:cBhvr additive="repl">
                                        <p:cTn id="455" dur="500"/>
                                        <p:tgtEl>
                                          <p:spTgt spid="190">
                                            <p:txEl>
                                              <p:pRg st="0" end="0"/>
                                            </p:txEl>
                                          </p:spTgt>
                                        </p:tgtEl>
                                      </p:cBhvr>
                                    </p:animEffect>
                                  </p:childTnLst>
                                </p:cTn>
                              </p:par>
                            </p:childTnLst>
                          </p:cTn>
                        </p:par>
                      </p:childTnLst>
                    </p:cTn>
                  </p:par>
                  <p:par>
                    <p:cTn id="456" fill="hold">
                      <p:stCondLst>
                        <p:cond delay="indefinite"/>
                      </p:stCondLst>
                      <p:childTnLst>
                        <p:par>
                          <p:cTn id="457" fill="hold">
                            <p:stCondLst>
                              <p:cond delay="0"/>
                            </p:stCondLst>
                            <p:childTnLst>
                              <p:par>
                                <p:cTn id="458" nodeType="clickEffect" fill="hold" presetClass="entr" presetID="10">
                                  <p:stCondLst>
                                    <p:cond delay="0"/>
                                  </p:stCondLst>
                                  <p:childTnLst>
                                    <p:set>
                                      <p:cBhvr>
                                        <p:cTn id="459" dur="1" fill="hold">
                                          <p:stCondLst>
                                            <p:cond delay="0"/>
                                          </p:stCondLst>
                                        </p:cTn>
                                        <p:tgtEl>
                                          <p:spTgt spid="188"/>
                                        </p:tgtEl>
                                        <p:attrNameLst>
                                          <p:attrName>style.visibility</p:attrName>
                                        </p:attrNameLst>
                                      </p:cBhvr>
                                      <p:to>
                                        <p:strVal val="visible"/>
                                      </p:to>
                                    </p:set>
                                    <p:animEffect filter="fade" transition="in">
                                      <p:cBhvr additive="repl">
                                        <p:cTn id="460" dur="500"/>
                                        <p:tgtEl>
                                          <p:spTgt spid="1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AutoShape 2"/>
          <p:cNvSpPr/>
          <p:nvPr/>
        </p:nvSpPr>
        <p:spPr>
          <a:xfrm>
            <a:off x="0" y="473796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92" name="Image 10" descr=""/>
          <p:cNvPicPr/>
          <p:nvPr/>
        </p:nvPicPr>
        <p:blipFill>
          <a:blip r:embed="rId1"/>
          <a:stretch/>
        </p:blipFill>
        <p:spPr>
          <a:xfrm>
            <a:off x="10993680" y="0"/>
            <a:ext cx="1187280" cy="2036880"/>
          </a:xfrm>
          <a:prstGeom prst="rect">
            <a:avLst/>
          </a:prstGeom>
          <a:ln w="0">
            <a:noFill/>
          </a:ln>
        </p:spPr>
      </p:pic>
      <p:pic>
        <p:nvPicPr>
          <p:cNvPr id="193" name="Picture 3" descr="megaphone-noisy_318-82221"/>
          <p:cNvPicPr/>
          <p:nvPr/>
        </p:nvPicPr>
        <p:blipFill>
          <a:blip r:embed="rId2"/>
          <a:stretch/>
        </p:blipFill>
        <p:spPr>
          <a:xfrm>
            <a:off x="0" y="5729400"/>
            <a:ext cx="1087920" cy="805320"/>
          </a:xfrm>
          <a:prstGeom prst="rect">
            <a:avLst/>
          </a:prstGeom>
          <a:ln w="0">
            <a:noFill/>
          </a:ln>
        </p:spPr>
      </p:pic>
      <p:sp>
        <p:nvSpPr>
          <p:cNvPr id="194" name="Rectangle 12"/>
          <p:cNvSpPr/>
          <p:nvPr/>
        </p:nvSpPr>
        <p:spPr>
          <a:xfrm>
            <a:off x="1160640" y="536040"/>
            <a:ext cx="401400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GRATIFICATION DES PFMP</a:t>
            </a:r>
            <a:endParaRPr b="0" lang="fr-FR" sz="2800" spc="-1" strike="noStrike">
              <a:latin typeface="Arial"/>
            </a:endParaRPr>
          </a:p>
        </p:txBody>
      </p:sp>
      <p:sp>
        <p:nvSpPr>
          <p:cNvPr id="195" name="Rectangle 7"/>
          <p:cNvSpPr/>
          <p:nvPr/>
        </p:nvSpPr>
        <p:spPr>
          <a:xfrm>
            <a:off x="1213200" y="1436760"/>
            <a:ext cx="488412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0" lang="fr-FR" sz="1800" spc="-1" strike="noStrike">
                <a:solidFill>
                  <a:srgbClr val="000000"/>
                </a:solidFill>
                <a:latin typeface="Arial"/>
                <a:ea typeface="Arial Unicode MS"/>
              </a:rPr>
              <a:t>200 euros (mensuel) pour les moins de 18 ans</a:t>
            </a:r>
            <a:endParaRPr b="0" lang="fr-FR" sz="1800" spc="-1" strike="noStrike">
              <a:latin typeface="Arial"/>
            </a:endParaRPr>
          </a:p>
        </p:txBody>
      </p:sp>
      <p:sp>
        <p:nvSpPr>
          <p:cNvPr id="196" name="Rectangle 13"/>
          <p:cNvSpPr/>
          <p:nvPr/>
        </p:nvSpPr>
        <p:spPr>
          <a:xfrm>
            <a:off x="1116000" y="1741320"/>
            <a:ext cx="469368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0" lang="fr-FR" sz="1800" spc="-1" strike="noStrike">
                <a:solidFill>
                  <a:srgbClr val="000000"/>
                </a:solidFill>
                <a:latin typeface="Arial"/>
                <a:ea typeface="Arial Unicode MS"/>
              </a:rPr>
              <a:t>500 euros (mensuel) pour les plus de 18 ans</a:t>
            </a:r>
            <a:endParaRPr b="0" lang="fr-FR" sz="1800" spc="-1" strike="noStrike">
              <a:latin typeface="Arial"/>
            </a:endParaRPr>
          </a:p>
        </p:txBody>
      </p:sp>
      <p:sp>
        <p:nvSpPr>
          <p:cNvPr id="197" name="Rectangle 14"/>
          <p:cNvSpPr/>
          <p:nvPr/>
        </p:nvSpPr>
        <p:spPr>
          <a:xfrm rot="21445800">
            <a:off x="2224800" y="5402880"/>
            <a:ext cx="8907840" cy="63900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ffffff"/>
                </a:solidFill>
                <a:latin typeface="Calibri"/>
              </a:rPr>
              <a:t>LES ÉLÈVES DE LA VOIE PROFESSIONNELLE NE DOIVENT PAS ÊTRE « GRATIFIÉ·ES » MAIS DOIVENT BÉNÉFICIER, COMME L’ENSEMBLE DES LYCÉEN·NES D’UNE ALLOCATION D’ÉTUDES. </a:t>
            </a:r>
            <a:endParaRPr b="0" lang="fr-FR" sz="1800" spc="-1" strike="noStrike">
              <a:latin typeface="Arial"/>
            </a:endParaRPr>
          </a:p>
        </p:txBody>
      </p:sp>
      <p:sp>
        <p:nvSpPr>
          <p:cNvPr id="198" name="ZoneTexte 2"/>
          <p:cNvSpPr/>
          <p:nvPr/>
        </p:nvSpPr>
        <p:spPr>
          <a:xfrm>
            <a:off x="1088280" y="2819520"/>
            <a:ext cx="11092680" cy="118764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Arial"/>
              </a:rPr>
              <a:t>Actuellement, la gratification des stages de plus de 2 mois/an par l’entreprise est dans le code de l’éducation (</a:t>
            </a:r>
            <a:r>
              <a:rPr b="0" lang="fr-FR" sz="1800" spc="-1" strike="noStrike" u="sng">
                <a:solidFill>
                  <a:srgbClr val="000000"/>
                </a:solidFill>
                <a:uFillTx/>
                <a:latin typeface="Arial"/>
                <a:hlinkClick r:id="rId3"/>
              </a:rPr>
              <a:t>Article L124-6</a:t>
            </a:r>
            <a:r>
              <a:rPr b="0" lang="fr-FR" sz="1800" spc="-1" strike="noStrike">
                <a:solidFill>
                  <a:srgbClr val="000000"/>
                </a:solidFill>
                <a:latin typeface="Arial"/>
              </a:rPr>
              <a:t>).</a:t>
            </a:r>
            <a:endParaRPr b="0" lang="fr-FR" sz="1800" spc="-1" strike="noStrike">
              <a:latin typeface="Arial"/>
            </a:endParaRPr>
          </a:p>
          <a:p>
            <a:pPr>
              <a:lnSpc>
                <a:spcPct val="100000"/>
              </a:lnSpc>
            </a:pPr>
            <a:r>
              <a:rPr b="0" lang="fr-FR" sz="1800" spc="-1" strike="noStrike">
                <a:solidFill>
                  <a:srgbClr val="000000"/>
                </a:solidFill>
                <a:latin typeface="Arial"/>
              </a:rPr>
              <a:t>Là, le coût ne sera pas pris en charge par l’entreprise mais par l’État ou les régions.</a:t>
            </a:r>
            <a:endParaRPr b="0" lang="fr-FR" sz="1800" spc="-1" strike="noStrike">
              <a:latin typeface="Arial"/>
            </a:endParaRPr>
          </a:p>
          <a:p>
            <a:pPr>
              <a:lnSpc>
                <a:spcPct val="100000"/>
              </a:lnSpc>
            </a:pPr>
            <a:r>
              <a:rPr b="0" lang="fr-FR" sz="1800" spc="-1" strike="noStrike">
                <a:solidFill>
                  <a:srgbClr val="000000"/>
                </a:solidFill>
                <a:latin typeface="Arial"/>
              </a:rPr>
              <a:t>Les limites entre apprentissage, formation continue et voie scolaire se floutent !</a:t>
            </a:r>
            <a:endParaRPr b="0" lang="fr-FR" sz="1800" spc="-1" strike="noStrike">
              <a:latin typeface="Arial"/>
            </a:endParaRPr>
          </a:p>
        </p:txBody>
      </p:sp>
    </p:spTree>
  </p:cSld>
  <mc:AlternateContent>
    <mc:Choice Requires="p14">
      <p:transition spd="slow" p14:dur="2000"/>
    </mc:Choice>
    <mc:Fallback>
      <p:transition spd="slow"/>
    </mc:Fallback>
  </mc:AlternateContent>
  <p:timing>
    <p:tnLst>
      <p:par>
        <p:cTn id="461" dur="indefinite" restart="never" nodeType="tmRoot">
          <p:childTnLst>
            <p:seq>
              <p:cTn id="462" dur="indefinite" nodeType="mainSeq">
                <p:childTnLst>
                  <p:par>
                    <p:cTn id="463" fill="hold">
                      <p:stCondLst>
                        <p:cond delay="0"/>
                      </p:stCondLst>
                      <p:childTnLst>
                        <p:par>
                          <p:cTn id="464" fill="hold">
                            <p:stCondLst>
                              <p:cond delay="0"/>
                            </p:stCondLst>
                            <p:childTnLst>
                              <p:par>
                                <p:cTn id="465" nodeType="withEffect" fill="hold" presetClass="entr" presetID="10">
                                  <p:stCondLst>
                                    <p:cond delay="0"/>
                                  </p:stCondLst>
                                  <p:childTnLst>
                                    <p:set>
                                      <p:cBhvr>
                                        <p:cTn id="466" dur="1" fill="hold">
                                          <p:stCondLst>
                                            <p:cond delay="0"/>
                                          </p:stCondLst>
                                        </p:cTn>
                                        <p:tgtEl>
                                          <p:spTgt spid="193"/>
                                        </p:tgtEl>
                                        <p:attrNameLst>
                                          <p:attrName>style.visibility</p:attrName>
                                        </p:attrNameLst>
                                      </p:cBhvr>
                                      <p:to>
                                        <p:strVal val="visible"/>
                                      </p:to>
                                    </p:set>
                                    <p:animEffect filter="fade" transition="in">
                                      <p:cBhvr additive="repl">
                                        <p:cTn id="467" dur="500"/>
                                        <p:tgtEl>
                                          <p:spTgt spid="193"/>
                                        </p:tgtEl>
                                      </p:cBhvr>
                                    </p:animEffect>
                                  </p:childTnLst>
                                </p:cTn>
                              </p:par>
                            </p:childTnLst>
                          </p:cTn>
                        </p:par>
                      </p:childTnLst>
                    </p:cTn>
                  </p:par>
                  <p:par>
                    <p:cTn id="468" fill="hold">
                      <p:stCondLst>
                        <p:cond delay="indefinite"/>
                      </p:stCondLst>
                      <p:childTnLst>
                        <p:par>
                          <p:cTn id="469" fill="hold">
                            <p:stCondLst>
                              <p:cond delay="0"/>
                            </p:stCondLst>
                            <p:childTnLst>
                              <p:par>
                                <p:cTn id="470" nodeType="clickEffect" fill="hold" presetClass="entr" presetID="10">
                                  <p:stCondLst>
                                    <p:cond delay="0"/>
                                  </p:stCondLst>
                                  <p:childTnLst>
                                    <p:set>
                                      <p:cBhvr>
                                        <p:cTn id="471" dur="1" fill="hold">
                                          <p:stCondLst>
                                            <p:cond delay="0"/>
                                          </p:stCondLst>
                                        </p:cTn>
                                        <p:tgtEl>
                                          <p:spTgt spid="195">
                                            <p:txEl>
                                              <p:pRg st="0" end="0"/>
                                            </p:txEl>
                                          </p:spTgt>
                                        </p:tgtEl>
                                        <p:attrNameLst>
                                          <p:attrName>style.visibility</p:attrName>
                                        </p:attrNameLst>
                                      </p:cBhvr>
                                      <p:to>
                                        <p:strVal val="visible"/>
                                      </p:to>
                                    </p:set>
                                    <p:animEffect filter="fade" transition="in">
                                      <p:cBhvr additive="repl">
                                        <p:cTn id="472" dur="500"/>
                                        <p:tgtEl>
                                          <p:spTgt spid="195">
                                            <p:txEl>
                                              <p:pRg st="0" end="0"/>
                                            </p:txEl>
                                          </p:spTgt>
                                        </p:tgtEl>
                                      </p:cBhvr>
                                    </p:animEffect>
                                  </p:childTnLst>
                                </p:cTn>
                              </p:par>
                            </p:childTnLst>
                          </p:cTn>
                        </p:par>
                      </p:childTnLst>
                    </p:cTn>
                  </p:par>
                  <p:par>
                    <p:cTn id="473" fill="hold">
                      <p:stCondLst>
                        <p:cond delay="indefinite"/>
                      </p:stCondLst>
                      <p:childTnLst>
                        <p:par>
                          <p:cTn id="474" fill="hold">
                            <p:stCondLst>
                              <p:cond delay="0"/>
                            </p:stCondLst>
                            <p:childTnLst>
                              <p:par>
                                <p:cTn id="475" nodeType="clickEffect" fill="hold" presetClass="entr" presetID="10">
                                  <p:stCondLst>
                                    <p:cond delay="0"/>
                                  </p:stCondLst>
                                  <p:childTnLst>
                                    <p:set>
                                      <p:cBhvr>
                                        <p:cTn id="476" dur="1" fill="hold">
                                          <p:stCondLst>
                                            <p:cond delay="0"/>
                                          </p:stCondLst>
                                        </p:cTn>
                                        <p:tgtEl>
                                          <p:spTgt spid="196">
                                            <p:txEl>
                                              <p:pRg st="0" end="0"/>
                                            </p:txEl>
                                          </p:spTgt>
                                        </p:tgtEl>
                                        <p:attrNameLst>
                                          <p:attrName>style.visibility</p:attrName>
                                        </p:attrNameLst>
                                      </p:cBhvr>
                                      <p:to>
                                        <p:strVal val="visible"/>
                                      </p:to>
                                    </p:set>
                                    <p:animEffect filter="fade" transition="in">
                                      <p:cBhvr additive="repl">
                                        <p:cTn id="477" dur="500"/>
                                        <p:tgtEl>
                                          <p:spTgt spid="196">
                                            <p:txEl>
                                              <p:pRg st="0" end="0"/>
                                            </p:txEl>
                                          </p:spTgt>
                                        </p:tgtEl>
                                      </p:cBhvr>
                                    </p:animEffect>
                                  </p:childTnLst>
                                </p:cTn>
                              </p:par>
                            </p:childTnLst>
                          </p:cTn>
                        </p:par>
                      </p:childTnLst>
                    </p:cTn>
                  </p:par>
                  <p:par>
                    <p:cTn id="478" fill="hold">
                      <p:stCondLst>
                        <p:cond delay="indefinite"/>
                      </p:stCondLst>
                      <p:childTnLst>
                        <p:par>
                          <p:cTn id="479" fill="hold">
                            <p:stCondLst>
                              <p:cond delay="0"/>
                            </p:stCondLst>
                            <p:childTnLst>
                              <p:par>
                                <p:cTn id="480" nodeType="clickEffect" fill="hold" presetClass="entr" presetID="10">
                                  <p:stCondLst>
                                    <p:cond delay="0"/>
                                  </p:stCondLst>
                                  <p:childTnLst>
                                    <p:set>
                                      <p:cBhvr>
                                        <p:cTn id="481" dur="1" fill="hold">
                                          <p:stCondLst>
                                            <p:cond delay="0"/>
                                          </p:stCondLst>
                                        </p:cTn>
                                        <p:tgtEl>
                                          <p:spTgt spid="198"/>
                                        </p:tgtEl>
                                        <p:attrNameLst>
                                          <p:attrName>style.visibility</p:attrName>
                                        </p:attrNameLst>
                                      </p:cBhvr>
                                      <p:to>
                                        <p:strVal val="visible"/>
                                      </p:to>
                                    </p:set>
                                    <p:animEffect filter="fade" transition="in">
                                      <p:cBhvr additive="repl">
                                        <p:cTn id="482" dur="500"/>
                                        <p:tgtEl>
                                          <p:spTgt spid="198"/>
                                        </p:tgtEl>
                                      </p:cBhvr>
                                    </p:animEffect>
                                  </p:childTnLst>
                                </p:cTn>
                              </p:par>
                            </p:childTnLst>
                          </p:cTn>
                        </p:par>
                      </p:childTnLst>
                    </p:cTn>
                  </p:par>
                  <p:par>
                    <p:cTn id="483" fill="hold">
                      <p:stCondLst>
                        <p:cond delay="indefinite"/>
                      </p:stCondLst>
                      <p:childTnLst>
                        <p:par>
                          <p:cTn id="484" fill="hold">
                            <p:stCondLst>
                              <p:cond delay="0"/>
                            </p:stCondLst>
                            <p:childTnLst>
                              <p:par>
                                <p:cTn id="485" nodeType="clickEffect" fill="hold" presetClass="entr" presetID="10">
                                  <p:stCondLst>
                                    <p:cond delay="0"/>
                                  </p:stCondLst>
                                  <p:childTnLst>
                                    <p:set>
                                      <p:cBhvr>
                                        <p:cTn id="486" dur="1" fill="hold">
                                          <p:stCondLst>
                                            <p:cond delay="0"/>
                                          </p:stCondLst>
                                        </p:cTn>
                                        <p:tgtEl>
                                          <p:spTgt spid="197">
                                            <p:txEl>
                                              <p:pRg st="0" end="0"/>
                                            </p:txEl>
                                          </p:spTgt>
                                        </p:tgtEl>
                                        <p:attrNameLst>
                                          <p:attrName>style.visibility</p:attrName>
                                        </p:attrNameLst>
                                      </p:cBhvr>
                                      <p:to>
                                        <p:strVal val="visible"/>
                                      </p:to>
                                    </p:set>
                                    <p:animEffect filter="fade" transition="in">
                                      <p:cBhvr additive="repl">
                                        <p:cTn id="487" dur="500"/>
                                        <p:tgtEl>
                                          <p:spTgt spid="197">
                                            <p:txEl>
                                              <p:pRg st="0" end="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AutoShape 2"/>
          <p:cNvSpPr/>
          <p:nvPr/>
        </p:nvSpPr>
        <p:spPr>
          <a:xfrm>
            <a:off x="46080" y="5100480"/>
            <a:ext cx="12191760" cy="175716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200" name="Image 10" descr=""/>
          <p:cNvPicPr/>
          <p:nvPr/>
        </p:nvPicPr>
        <p:blipFill>
          <a:blip r:embed="rId1"/>
          <a:stretch/>
        </p:blipFill>
        <p:spPr>
          <a:xfrm>
            <a:off x="10993680" y="0"/>
            <a:ext cx="1187280" cy="2036880"/>
          </a:xfrm>
          <a:prstGeom prst="rect">
            <a:avLst/>
          </a:prstGeom>
          <a:ln w="0">
            <a:noFill/>
          </a:ln>
        </p:spPr>
      </p:pic>
      <p:pic>
        <p:nvPicPr>
          <p:cNvPr id="201" name="Picture 3" descr="megaphone-noisy_318-82221"/>
          <p:cNvPicPr/>
          <p:nvPr/>
        </p:nvPicPr>
        <p:blipFill>
          <a:blip r:embed="rId2"/>
          <a:stretch/>
        </p:blipFill>
        <p:spPr>
          <a:xfrm>
            <a:off x="0" y="5729400"/>
            <a:ext cx="1087920" cy="805320"/>
          </a:xfrm>
          <a:prstGeom prst="rect">
            <a:avLst/>
          </a:prstGeom>
          <a:ln w="0">
            <a:noFill/>
          </a:ln>
        </p:spPr>
      </p:pic>
      <p:sp>
        <p:nvSpPr>
          <p:cNvPr id="202" name="Rectangle 12"/>
          <p:cNvSpPr/>
          <p:nvPr/>
        </p:nvSpPr>
        <p:spPr>
          <a:xfrm>
            <a:off x="543960" y="1047600"/>
            <a:ext cx="10361520" cy="3835440"/>
          </a:xfrm>
          <a:prstGeom prst="rect">
            <a:avLst/>
          </a:prstGeom>
          <a:noFill/>
          <a:ln w="0">
            <a:noFill/>
          </a:ln>
        </p:spPr>
        <p:style>
          <a:lnRef idx="0"/>
          <a:fillRef idx="0"/>
          <a:effectRef idx="0"/>
          <a:fontRef idx="minor"/>
        </p:style>
        <p:txBody>
          <a:bodyPr lIns="90000" rIns="90000" tIns="45000" bIns="45000">
            <a:spAutoFit/>
          </a:bodyPr>
          <a:p>
            <a:pPr marL="28440" algn="just">
              <a:lnSpc>
                <a:spcPct val="115000"/>
              </a:lnSpc>
              <a:spcAft>
                <a:spcPts val="1001"/>
              </a:spcAft>
            </a:pPr>
            <a:r>
              <a:rPr b="1" lang="fr-FR" sz="2400" spc="-1" strike="noStrike">
                <a:solidFill>
                  <a:srgbClr val="000000"/>
                </a:solidFill>
                <a:latin typeface="Calibri"/>
                <a:ea typeface="Calibri"/>
              </a:rPr>
              <a:t>Tou·tes les élèves sont accueilli·es</a:t>
            </a:r>
            <a:r>
              <a:rPr b="0" lang="fr-FR" sz="2400" spc="-1" strike="noStrike">
                <a:solidFill>
                  <a:srgbClr val="000000"/>
                </a:solidFill>
                <a:latin typeface="Calibri"/>
                <a:ea typeface="Calibri"/>
              </a:rPr>
              <a:t>, sans discriminations </a:t>
            </a:r>
            <a:endParaRPr b="0" lang="fr-FR" sz="2400" spc="-1" strike="noStrike">
              <a:latin typeface="Arial"/>
            </a:endParaRPr>
          </a:p>
          <a:p>
            <a:pPr marL="28440" algn="just">
              <a:lnSpc>
                <a:spcPct val="115000"/>
              </a:lnSpc>
              <a:spcAft>
                <a:spcPts val="1001"/>
              </a:spcAft>
            </a:pPr>
            <a:r>
              <a:rPr b="1" lang="fr-FR" sz="2400" spc="-1" strike="noStrike">
                <a:solidFill>
                  <a:srgbClr val="000000"/>
                </a:solidFill>
                <a:latin typeface="Calibri"/>
                <a:ea typeface="Calibri"/>
              </a:rPr>
              <a:t>La réussite aux examens est meilleure </a:t>
            </a:r>
            <a:r>
              <a:rPr b="0" lang="fr-FR" sz="2400" spc="-1" strike="noStrike">
                <a:solidFill>
                  <a:srgbClr val="000000"/>
                </a:solidFill>
                <a:latin typeface="Calibri"/>
                <a:ea typeface="Calibri"/>
              </a:rPr>
              <a:t>(taux d'accès au diplôme de 68% pour le Bac Pro et 73% pour le CAP, nettement supérieur à l'apprentissage respectivement 41 % et 59%),</a:t>
            </a:r>
            <a:endParaRPr b="0" lang="fr-FR" sz="2400" spc="-1" strike="noStrike">
              <a:latin typeface="Arial"/>
            </a:endParaRPr>
          </a:p>
          <a:p>
            <a:pPr marL="28440" algn="just">
              <a:lnSpc>
                <a:spcPct val="115000"/>
              </a:lnSpc>
              <a:spcAft>
                <a:spcPts val="1001"/>
              </a:spcAft>
            </a:pPr>
            <a:r>
              <a:rPr b="1" lang="fr-FR" sz="2400" spc="-1" strike="noStrike">
                <a:solidFill>
                  <a:srgbClr val="000000"/>
                </a:solidFill>
                <a:latin typeface="Calibri"/>
                <a:ea typeface="Calibri"/>
              </a:rPr>
              <a:t>Les poursuites d’études sont plus nombreuses </a:t>
            </a:r>
            <a:r>
              <a:rPr b="0" lang="fr-FR" sz="2400" spc="-1" strike="noStrike">
                <a:solidFill>
                  <a:srgbClr val="000000"/>
                </a:solidFill>
                <a:latin typeface="Calibri"/>
                <a:ea typeface="Calibri"/>
              </a:rPr>
              <a:t>(46% contre 9% pour l'apprentissage). Le taux de décrochage est moins élevé (13% contre 30%).</a:t>
            </a:r>
            <a:endParaRPr b="0" lang="fr-FR" sz="2400" spc="-1" strike="noStrike">
              <a:latin typeface="Arial"/>
            </a:endParaRPr>
          </a:p>
          <a:p>
            <a:pPr marL="28440" algn="just">
              <a:lnSpc>
                <a:spcPct val="115000"/>
              </a:lnSpc>
              <a:spcAft>
                <a:spcPts val="1001"/>
              </a:spcAft>
            </a:pPr>
            <a:r>
              <a:rPr b="1" lang="fr-FR" sz="2400" spc="-1" strike="noStrike">
                <a:solidFill>
                  <a:srgbClr val="000000"/>
                </a:solidFill>
                <a:latin typeface="Calibri"/>
                <a:ea typeface="Calibri"/>
              </a:rPr>
              <a:t>Sur le long terme, les jeunes s’insèrent mieux dans la vie professionnelle et citoyenne. </a:t>
            </a:r>
            <a:r>
              <a:rPr b="1" i="1" lang="fr-FR" sz="2400" spc="-1" strike="noStrike">
                <a:solidFill>
                  <a:srgbClr val="000000"/>
                </a:solidFill>
                <a:latin typeface="Calibri"/>
                <a:ea typeface="Calibri"/>
              </a:rPr>
              <a:t> </a:t>
            </a:r>
            <a:endParaRPr b="0" lang="fr-FR" sz="2400" spc="-1" strike="noStrike">
              <a:latin typeface="Arial"/>
            </a:endParaRPr>
          </a:p>
        </p:txBody>
      </p:sp>
      <p:sp>
        <p:nvSpPr>
          <p:cNvPr id="203" name="Rectangle 2"/>
          <p:cNvSpPr/>
          <p:nvPr/>
        </p:nvSpPr>
        <p:spPr>
          <a:xfrm>
            <a:off x="671040" y="358920"/>
            <a:ext cx="6854040" cy="579960"/>
          </a:xfrm>
          <a:prstGeom prst="rect">
            <a:avLst/>
          </a:prstGeom>
          <a:noFill/>
          <a:ln w="0">
            <a:noFill/>
          </a:ln>
        </p:spPr>
        <p:style>
          <a:lnRef idx="0"/>
          <a:fillRef idx="0"/>
          <a:effectRef idx="0"/>
          <a:fontRef idx="minor"/>
        </p:style>
        <p:txBody>
          <a:bodyPr wrap="none" lIns="90000" rIns="90000" tIns="45000" bIns="45000">
            <a:spAutoFit/>
          </a:bodyPr>
          <a:p>
            <a:pPr marL="28440" algn="just">
              <a:lnSpc>
                <a:spcPct val="115000"/>
              </a:lnSpc>
              <a:spcAft>
                <a:spcPts val="1001"/>
              </a:spcAft>
            </a:pPr>
            <a:r>
              <a:rPr b="1" lang="fr-FR" sz="2800" spc="-1" strike="noStrike">
                <a:solidFill>
                  <a:srgbClr val="c00000"/>
                </a:solidFill>
                <a:latin typeface="Arial"/>
              </a:rPr>
              <a:t>DANS LES LYCÉES PROFESSIONNELS</a:t>
            </a:r>
            <a:endParaRPr b="0" lang="fr-FR" sz="2800" spc="-1" strike="noStrike">
              <a:latin typeface="Arial"/>
            </a:endParaRPr>
          </a:p>
        </p:txBody>
      </p:sp>
      <p:sp>
        <p:nvSpPr>
          <p:cNvPr id="204" name="Rectangle 6"/>
          <p:cNvSpPr/>
          <p:nvPr/>
        </p:nvSpPr>
        <p:spPr>
          <a:xfrm rot="21445800">
            <a:off x="2264040" y="5613120"/>
            <a:ext cx="9313920" cy="70020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000" spc="-1" strike="noStrike">
                <a:solidFill>
                  <a:srgbClr val="ffffff"/>
                </a:solidFill>
                <a:latin typeface="Calibri"/>
                <a:ea typeface="Calibri"/>
              </a:rPr>
              <a:t>POUR LA CGT ÉDUC’ACTION,  C’EST LA VOIE SCOLAIRE QU’IL FAUT DÉVELOPPER</a:t>
            </a:r>
            <a:endParaRPr b="0" lang="fr-FR" sz="2000" spc="-1" strike="noStrike">
              <a:latin typeface="Arial"/>
            </a:endParaRPr>
          </a:p>
          <a:p>
            <a:pPr algn="ctr">
              <a:lnSpc>
                <a:spcPct val="100000"/>
              </a:lnSpc>
            </a:pPr>
            <a:r>
              <a:rPr b="1" lang="fr-FR" sz="2000" spc="-1" strike="noStrike">
                <a:solidFill>
                  <a:srgbClr val="ffffff"/>
                </a:solidFill>
                <a:latin typeface="Calibri"/>
                <a:ea typeface="Calibri"/>
              </a:rPr>
              <a:t> </a:t>
            </a:r>
            <a:r>
              <a:rPr b="1" lang="fr-FR" sz="2000" spc="-1" strike="noStrike">
                <a:solidFill>
                  <a:srgbClr val="ffffff"/>
                </a:solidFill>
                <a:latin typeface="Calibri"/>
                <a:ea typeface="Calibri"/>
              </a:rPr>
              <a:t>DANS LE CADRE D’UNE SCOLARITÉ OBLIGATOIRE JUSQU’ À 18 ANS.</a:t>
            </a:r>
            <a:endParaRPr b="0" lang="fr-FR" sz="2000" spc="-1" strike="noStrike">
              <a:latin typeface="Arial"/>
            </a:endParaRPr>
          </a:p>
        </p:txBody>
      </p:sp>
    </p:spTree>
  </p:cSld>
  <mc:AlternateContent>
    <mc:Choice Requires="p14">
      <p:transition spd="slow" p14:dur="2000"/>
    </mc:Choice>
    <mc:Fallback>
      <p:transition spd="slow"/>
    </mc:Fallback>
  </mc:AlternateContent>
  <p:timing>
    <p:tnLst>
      <p:par>
        <p:cTn id="488" dur="indefinite" restart="never" nodeType="tmRoot">
          <p:childTnLst>
            <p:seq>
              <p:cTn id="489" dur="indefinite" nodeType="mainSeq">
                <p:childTnLst>
                  <p:par>
                    <p:cTn id="490" fill="hold">
                      <p:stCondLst>
                        <p:cond delay="0"/>
                      </p:stCondLst>
                      <p:childTnLst>
                        <p:par>
                          <p:cTn id="491" fill="hold">
                            <p:stCondLst>
                              <p:cond delay="0"/>
                            </p:stCondLst>
                            <p:childTnLst>
                              <p:par>
                                <p:cTn id="492" nodeType="withEffect" fill="hold" presetClass="entr" presetID="10">
                                  <p:stCondLst>
                                    <p:cond delay="0"/>
                                  </p:stCondLst>
                                  <p:childTnLst>
                                    <p:set>
                                      <p:cBhvr>
                                        <p:cTn id="493" dur="1" fill="hold">
                                          <p:stCondLst>
                                            <p:cond delay="0"/>
                                          </p:stCondLst>
                                        </p:cTn>
                                        <p:tgtEl>
                                          <p:spTgt spid="201"/>
                                        </p:tgtEl>
                                        <p:attrNameLst>
                                          <p:attrName>style.visibility</p:attrName>
                                        </p:attrNameLst>
                                      </p:cBhvr>
                                      <p:to>
                                        <p:strVal val="visible"/>
                                      </p:to>
                                    </p:set>
                                    <p:animEffect filter="fade" transition="in">
                                      <p:cBhvr additive="repl">
                                        <p:cTn id="494" dur="500"/>
                                        <p:tgtEl>
                                          <p:spTgt spid="201"/>
                                        </p:tgtEl>
                                      </p:cBhvr>
                                    </p:animEffect>
                                  </p:childTnLst>
                                </p:cTn>
                              </p:par>
                            </p:childTnLst>
                          </p:cTn>
                        </p:par>
                      </p:childTnLst>
                    </p:cTn>
                  </p:par>
                  <p:par>
                    <p:cTn id="495" fill="hold">
                      <p:stCondLst>
                        <p:cond delay="indefinite"/>
                      </p:stCondLst>
                      <p:childTnLst>
                        <p:par>
                          <p:cTn id="496" fill="hold">
                            <p:stCondLst>
                              <p:cond delay="0"/>
                            </p:stCondLst>
                            <p:childTnLst>
                              <p:par>
                                <p:cTn id="497" nodeType="clickEffect" fill="hold" presetClass="entr" presetID="10">
                                  <p:stCondLst>
                                    <p:cond delay="0"/>
                                  </p:stCondLst>
                                  <p:childTnLst>
                                    <p:set>
                                      <p:cBhvr>
                                        <p:cTn id="498" dur="1" fill="hold">
                                          <p:stCondLst>
                                            <p:cond delay="0"/>
                                          </p:stCondLst>
                                        </p:cTn>
                                        <p:tgtEl>
                                          <p:spTgt spid="202">
                                            <p:txEl>
                                              <p:pRg st="0" end="0"/>
                                            </p:txEl>
                                          </p:spTgt>
                                        </p:tgtEl>
                                        <p:attrNameLst>
                                          <p:attrName>style.visibility</p:attrName>
                                        </p:attrNameLst>
                                      </p:cBhvr>
                                      <p:to>
                                        <p:strVal val="visible"/>
                                      </p:to>
                                    </p:set>
                                    <p:animEffect filter="fade" transition="in">
                                      <p:cBhvr additive="repl">
                                        <p:cTn id="499" dur="500"/>
                                        <p:tgtEl>
                                          <p:spTgt spid="202">
                                            <p:txEl>
                                              <p:pRg st="0" end="0"/>
                                            </p:txEl>
                                          </p:spTgt>
                                        </p:tgtEl>
                                      </p:cBhvr>
                                    </p:animEffect>
                                  </p:childTnLst>
                                </p:cTn>
                              </p:par>
                            </p:childTnLst>
                          </p:cTn>
                        </p:par>
                      </p:childTnLst>
                    </p:cTn>
                  </p:par>
                  <p:par>
                    <p:cTn id="500" fill="hold">
                      <p:stCondLst>
                        <p:cond delay="indefinite"/>
                      </p:stCondLst>
                      <p:childTnLst>
                        <p:par>
                          <p:cTn id="501" fill="hold">
                            <p:stCondLst>
                              <p:cond delay="0"/>
                            </p:stCondLst>
                            <p:childTnLst>
                              <p:par>
                                <p:cTn id="502" nodeType="clickEffect" fill="hold" presetClass="entr" presetID="10">
                                  <p:stCondLst>
                                    <p:cond delay="0"/>
                                  </p:stCondLst>
                                  <p:childTnLst>
                                    <p:set>
                                      <p:cBhvr>
                                        <p:cTn id="503" dur="1" fill="hold">
                                          <p:stCondLst>
                                            <p:cond delay="0"/>
                                          </p:stCondLst>
                                        </p:cTn>
                                        <p:tgtEl>
                                          <p:spTgt spid="202">
                                            <p:txEl>
                                              <p:pRg st="1" end="1"/>
                                            </p:txEl>
                                          </p:spTgt>
                                        </p:tgtEl>
                                        <p:attrNameLst>
                                          <p:attrName>style.visibility</p:attrName>
                                        </p:attrNameLst>
                                      </p:cBhvr>
                                      <p:to>
                                        <p:strVal val="visible"/>
                                      </p:to>
                                    </p:set>
                                    <p:animEffect filter="fade" transition="in">
                                      <p:cBhvr additive="repl">
                                        <p:cTn id="504" dur="500"/>
                                        <p:tgtEl>
                                          <p:spTgt spid="202">
                                            <p:txEl>
                                              <p:pRg st="1" end="1"/>
                                            </p:txEl>
                                          </p:spTgt>
                                        </p:tgtEl>
                                      </p:cBhvr>
                                    </p:animEffect>
                                  </p:childTnLst>
                                </p:cTn>
                              </p:par>
                            </p:childTnLst>
                          </p:cTn>
                        </p:par>
                      </p:childTnLst>
                    </p:cTn>
                  </p:par>
                  <p:par>
                    <p:cTn id="505" fill="hold">
                      <p:stCondLst>
                        <p:cond delay="indefinite"/>
                      </p:stCondLst>
                      <p:childTnLst>
                        <p:par>
                          <p:cTn id="506" fill="hold">
                            <p:stCondLst>
                              <p:cond delay="0"/>
                            </p:stCondLst>
                            <p:childTnLst>
                              <p:par>
                                <p:cTn id="507" nodeType="clickEffect" fill="hold" presetClass="entr" presetID="10">
                                  <p:stCondLst>
                                    <p:cond delay="0"/>
                                  </p:stCondLst>
                                  <p:childTnLst>
                                    <p:set>
                                      <p:cBhvr>
                                        <p:cTn id="508" dur="1" fill="hold">
                                          <p:stCondLst>
                                            <p:cond delay="0"/>
                                          </p:stCondLst>
                                        </p:cTn>
                                        <p:tgtEl>
                                          <p:spTgt spid="202">
                                            <p:txEl>
                                              <p:pRg st="2" end="2"/>
                                            </p:txEl>
                                          </p:spTgt>
                                        </p:tgtEl>
                                        <p:attrNameLst>
                                          <p:attrName>style.visibility</p:attrName>
                                        </p:attrNameLst>
                                      </p:cBhvr>
                                      <p:to>
                                        <p:strVal val="visible"/>
                                      </p:to>
                                    </p:set>
                                    <p:animEffect filter="fade" transition="in">
                                      <p:cBhvr additive="repl">
                                        <p:cTn id="509" dur="500"/>
                                        <p:tgtEl>
                                          <p:spTgt spid="202">
                                            <p:txEl>
                                              <p:pRg st="2" end="2"/>
                                            </p:txEl>
                                          </p:spTgt>
                                        </p:tgtEl>
                                      </p:cBhvr>
                                    </p:animEffect>
                                  </p:childTnLst>
                                </p:cTn>
                              </p:par>
                            </p:childTnLst>
                          </p:cTn>
                        </p:par>
                      </p:childTnLst>
                    </p:cTn>
                  </p:par>
                  <p:par>
                    <p:cTn id="510" fill="hold">
                      <p:stCondLst>
                        <p:cond delay="indefinite"/>
                      </p:stCondLst>
                      <p:childTnLst>
                        <p:par>
                          <p:cTn id="511" fill="hold">
                            <p:stCondLst>
                              <p:cond delay="0"/>
                            </p:stCondLst>
                            <p:childTnLst>
                              <p:par>
                                <p:cTn id="512" nodeType="clickEffect" fill="hold" presetClass="entr" presetID="10">
                                  <p:stCondLst>
                                    <p:cond delay="0"/>
                                  </p:stCondLst>
                                  <p:childTnLst>
                                    <p:set>
                                      <p:cBhvr>
                                        <p:cTn id="513" dur="1" fill="hold">
                                          <p:stCondLst>
                                            <p:cond delay="0"/>
                                          </p:stCondLst>
                                        </p:cTn>
                                        <p:tgtEl>
                                          <p:spTgt spid="202">
                                            <p:txEl>
                                              <p:pRg st="3" end="3"/>
                                            </p:txEl>
                                          </p:spTgt>
                                        </p:tgtEl>
                                        <p:attrNameLst>
                                          <p:attrName>style.visibility</p:attrName>
                                        </p:attrNameLst>
                                      </p:cBhvr>
                                      <p:to>
                                        <p:strVal val="visible"/>
                                      </p:to>
                                    </p:set>
                                    <p:animEffect filter="fade" transition="in">
                                      <p:cBhvr additive="repl">
                                        <p:cTn id="514" dur="500"/>
                                        <p:tgtEl>
                                          <p:spTgt spid="202">
                                            <p:txEl>
                                              <p:pRg st="3" end="3"/>
                                            </p:txEl>
                                          </p:spTgt>
                                        </p:tgtEl>
                                      </p:cBhvr>
                                    </p:animEffect>
                                  </p:childTnLst>
                                </p:cTn>
                              </p:par>
                            </p:childTnLst>
                          </p:cTn>
                        </p:par>
                      </p:childTnLst>
                    </p:cTn>
                  </p:par>
                  <p:par>
                    <p:cTn id="515" fill="hold">
                      <p:stCondLst>
                        <p:cond delay="indefinite"/>
                      </p:stCondLst>
                      <p:childTnLst>
                        <p:par>
                          <p:cTn id="516" fill="hold">
                            <p:stCondLst>
                              <p:cond delay="0"/>
                            </p:stCondLst>
                            <p:childTnLst>
                              <p:par>
                                <p:cTn id="517" nodeType="clickEffect" fill="hold" presetClass="entr" presetID="10">
                                  <p:stCondLst>
                                    <p:cond delay="0"/>
                                  </p:stCondLst>
                                  <p:childTnLst>
                                    <p:set>
                                      <p:cBhvr>
                                        <p:cTn id="518" dur="1" fill="hold">
                                          <p:stCondLst>
                                            <p:cond delay="0"/>
                                          </p:stCondLst>
                                        </p:cTn>
                                        <p:tgtEl>
                                          <p:spTgt spid="204"/>
                                        </p:tgtEl>
                                        <p:attrNameLst>
                                          <p:attrName>style.visibility</p:attrName>
                                        </p:attrNameLst>
                                      </p:cBhvr>
                                      <p:to>
                                        <p:strVal val="visible"/>
                                      </p:to>
                                    </p:set>
                                    <p:animEffect filter="fade" transition="in">
                                      <p:cBhvr additive="repl">
                                        <p:cTn id="519" dur="5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AutoShape 2"/>
          <p:cNvSpPr/>
          <p:nvPr/>
        </p:nvSpPr>
        <p:spPr>
          <a:xfrm>
            <a:off x="0" y="473796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206" name="Image 10" descr=""/>
          <p:cNvPicPr/>
          <p:nvPr/>
        </p:nvPicPr>
        <p:blipFill>
          <a:blip r:embed="rId1"/>
          <a:stretch/>
        </p:blipFill>
        <p:spPr>
          <a:xfrm>
            <a:off x="10993680" y="0"/>
            <a:ext cx="1187280" cy="2036880"/>
          </a:xfrm>
          <a:prstGeom prst="rect">
            <a:avLst/>
          </a:prstGeom>
          <a:ln w="0">
            <a:noFill/>
          </a:ln>
        </p:spPr>
      </p:pic>
      <p:pic>
        <p:nvPicPr>
          <p:cNvPr id="207" name="Picture 3" descr="megaphone-noisy_318-82221"/>
          <p:cNvPicPr/>
          <p:nvPr/>
        </p:nvPicPr>
        <p:blipFill>
          <a:blip r:embed="rId2"/>
          <a:stretch/>
        </p:blipFill>
        <p:spPr>
          <a:xfrm>
            <a:off x="0" y="5729400"/>
            <a:ext cx="1087920" cy="805320"/>
          </a:xfrm>
          <a:prstGeom prst="rect">
            <a:avLst/>
          </a:prstGeom>
          <a:ln w="0">
            <a:noFill/>
          </a:ln>
        </p:spPr>
      </p:pic>
      <p:sp>
        <p:nvSpPr>
          <p:cNvPr id="208" name="Rectangle 5"/>
          <p:cNvSpPr/>
          <p:nvPr/>
        </p:nvSpPr>
        <p:spPr>
          <a:xfrm>
            <a:off x="2123280" y="1817640"/>
            <a:ext cx="7945200" cy="155268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3200" spc="-1" strike="noStrike">
                <a:solidFill>
                  <a:srgbClr val="000000"/>
                </a:solidFill>
                <a:latin typeface="AAAAAC+Arial-BoldMT"/>
              </a:rPr>
              <a:t>LYCÉES PROFESSIONNELS MOBILISÉS POUR LE RETRAIT DU PROJET MACRON </a:t>
            </a:r>
            <a:endParaRPr b="0" lang="fr-FR" sz="3200" spc="-1" strike="noStrike">
              <a:latin typeface="Arial"/>
            </a:endParaRPr>
          </a:p>
        </p:txBody>
      </p:sp>
    </p:spTree>
  </p:cSld>
  <mc:AlternateContent>
    <mc:Choice Requires="p14">
      <p:transition spd="slow" p14:dur="2000"/>
    </mc:Choice>
    <mc:Fallback>
      <p:transition spd="slow"/>
    </mc:Fallback>
  </mc:AlternateContent>
  <p:timing>
    <p:tnLst>
      <p:par>
        <p:cTn id="520" dur="indefinite" restart="never" nodeType="tmRoot">
          <p:childTnLst>
            <p:seq>
              <p:cTn id="521" dur="indefinite" nodeType="mainSeq">
                <p:childTnLst>
                  <p:par>
                    <p:cTn id="522" fill="hold">
                      <p:stCondLst>
                        <p:cond delay="0"/>
                      </p:stCondLst>
                      <p:childTnLst>
                        <p:par>
                          <p:cTn id="523" fill="hold">
                            <p:stCondLst>
                              <p:cond delay="0"/>
                            </p:stCondLst>
                            <p:childTnLst>
                              <p:par>
                                <p:cTn id="524" nodeType="withEffect" fill="hold" presetClass="entr" presetID="10">
                                  <p:stCondLst>
                                    <p:cond delay="0"/>
                                  </p:stCondLst>
                                  <p:childTnLst>
                                    <p:set>
                                      <p:cBhvr>
                                        <p:cTn id="525" dur="1" fill="hold">
                                          <p:stCondLst>
                                            <p:cond delay="0"/>
                                          </p:stCondLst>
                                        </p:cTn>
                                        <p:tgtEl>
                                          <p:spTgt spid="207"/>
                                        </p:tgtEl>
                                        <p:attrNameLst>
                                          <p:attrName>style.visibility</p:attrName>
                                        </p:attrNameLst>
                                      </p:cBhvr>
                                      <p:to>
                                        <p:strVal val="visible"/>
                                      </p:to>
                                    </p:set>
                                    <p:animEffect filter="fade" transition="in">
                                      <p:cBhvr additive="repl">
                                        <p:cTn id="526" dur="500"/>
                                        <p:tgtEl>
                                          <p:spTgt spid="2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AutoShape 2"/>
          <p:cNvSpPr/>
          <p:nvPr/>
        </p:nvSpPr>
        <p:spPr>
          <a:xfrm>
            <a:off x="0" y="478188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00" name="Image 10" descr=""/>
          <p:cNvPicPr/>
          <p:nvPr/>
        </p:nvPicPr>
        <p:blipFill>
          <a:blip r:embed="rId1"/>
          <a:stretch/>
        </p:blipFill>
        <p:spPr>
          <a:xfrm>
            <a:off x="10993680" y="0"/>
            <a:ext cx="1187280" cy="2036880"/>
          </a:xfrm>
          <a:prstGeom prst="rect">
            <a:avLst/>
          </a:prstGeom>
          <a:ln w="0">
            <a:noFill/>
          </a:ln>
        </p:spPr>
      </p:pic>
      <p:pic>
        <p:nvPicPr>
          <p:cNvPr id="101" name="Picture 3" descr="megaphone-noisy_318-82221"/>
          <p:cNvPicPr/>
          <p:nvPr/>
        </p:nvPicPr>
        <p:blipFill>
          <a:blip r:embed="rId2"/>
          <a:stretch/>
        </p:blipFill>
        <p:spPr>
          <a:xfrm>
            <a:off x="0" y="5729400"/>
            <a:ext cx="1087920" cy="805320"/>
          </a:xfrm>
          <a:prstGeom prst="rect">
            <a:avLst/>
          </a:prstGeom>
          <a:ln w="0">
            <a:noFill/>
          </a:ln>
        </p:spPr>
      </p:pic>
      <p:sp>
        <p:nvSpPr>
          <p:cNvPr id="102" name="Rectangle 1"/>
          <p:cNvSpPr/>
          <p:nvPr/>
        </p:nvSpPr>
        <p:spPr>
          <a:xfrm>
            <a:off x="-638640" y="227160"/>
            <a:ext cx="8867160" cy="51696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800" spc="-1" strike="noStrike">
                <a:solidFill>
                  <a:srgbClr val="c00000"/>
                </a:solidFill>
                <a:latin typeface="Calibri"/>
                <a:ea typeface="Times New Roman"/>
              </a:rPr>
              <a:t>UNE DOUBLE TUTELLE LOURDE DE MENACES</a:t>
            </a:r>
            <a:endParaRPr b="0" lang="fr-FR" sz="2800" spc="-1" strike="noStrike">
              <a:latin typeface="Arial"/>
            </a:endParaRPr>
          </a:p>
        </p:txBody>
      </p:sp>
      <p:sp>
        <p:nvSpPr>
          <p:cNvPr id="103" name="ZoneTexte 3"/>
          <p:cNvSpPr/>
          <p:nvPr/>
        </p:nvSpPr>
        <p:spPr>
          <a:xfrm rot="21439800">
            <a:off x="2137680" y="5284080"/>
            <a:ext cx="7918200" cy="118764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i="1" lang="fr-FR" sz="3600" spc="-1" strike="noStrike">
                <a:solidFill>
                  <a:srgbClr val="ffffff"/>
                </a:solidFill>
                <a:latin typeface="Calibri"/>
                <a:ea typeface="Times New Roman"/>
              </a:rPr>
              <a:t>MIXAGE DES PUBLICS ET DES PARCOURS DANS LES LP </a:t>
            </a:r>
            <a:endParaRPr b="0" lang="fr-FR" sz="3600" spc="-1" strike="noStrike">
              <a:latin typeface="Arial"/>
            </a:endParaRPr>
          </a:p>
        </p:txBody>
      </p:sp>
      <p:sp>
        <p:nvSpPr>
          <p:cNvPr id="104" name="Rectangle 4"/>
          <p:cNvSpPr/>
          <p:nvPr/>
        </p:nvSpPr>
        <p:spPr>
          <a:xfrm>
            <a:off x="1437840" y="1505520"/>
            <a:ext cx="966852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000000"/>
                </a:solidFill>
                <a:latin typeface="Calibri"/>
              </a:rPr>
              <a:t>Grand bond en arrière </a:t>
            </a:r>
            <a:r>
              <a:rPr b="0" lang="fr-FR" sz="1800" spc="-1" strike="noStrike">
                <a:solidFill>
                  <a:srgbClr val="000000"/>
                </a:solidFill>
                <a:latin typeface="Calibri"/>
              </a:rPr>
              <a:t>qui nous renvoie aux conceptions utilitaristes qui prévalaient avant 1945 ! </a:t>
            </a:r>
            <a:endParaRPr b="0" lang="fr-FR" sz="1800" spc="-1" strike="noStrike">
              <a:latin typeface="Arial"/>
            </a:endParaRPr>
          </a:p>
        </p:txBody>
      </p:sp>
      <p:sp>
        <p:nvSpPr>
          <p:cNvPr id="105" name="Rectangle 6"/>
          <p:cNvSpPr/>
          <p:nvPr/>
        </p:nvSpPr>
        <p:spPr>
          <a:xfrm>
            <a:off x="1437840" y="2154240"/>
            <a:ext cx="9663480" cy="9133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rPr>
              <a:t>Dans la loi « Liberté de Choisir son Avenir Professionnel »,  la ministre, Carole Grandjean, a amalgamé formation initiale et formation continue, ainsi son premier objectif sera de flouter les frontières entre élèves et apprenti·es. </a:t>
            </a:r>
            <a:endParaRPr b="0" lang="fr-FR" sz="1800" spc="-1" strike="noStrike">
              <a:latin typeface="Arial"/>
            </a:endParaRPr>
          </a:p>
        </p:txBody>
      </p:sp>
      <p:sp>
        <p:nvSpPr>
          <p:cNvPr id="106" name="Rectangle 12"/>
          <p:cNvSpPr/>
          <p:nvPr/>
        </p:nvSpPr>
        <p:spPr>
          <a:xfrm>
            <a:off x="1437840" y="872640"/>
            <a:ext cx="966852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rPr>
              <a:t>Volonté de donner au patronat la main sur la formation professionnelle sous statut scolaire </a:t>
            </a:r>
            <a:endParaRPr b="0" lang="fr-FR" sz="1800" spc="-1" strike="noStrike">
              <a:latin typeface="Arial"/>
            </a:endParaRPr>
          </a:p>
        </p:txBody>
      </p:sp>
      <p:sp>
        <p:nvSpPr>
          <p:cNvPr id="107" name="Flèche droite 12"/>
          <p:cNvSpPr/>
          <p:nvPr/>
        </p:nvSpPr>
        <p:spPr>
          <a:xfrm>
            <a:off x="520560" y="93132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08" name="Flèche droite 12"/>
          <p:cNvSpPr/>
          <p:nvPr/>
        </p:nvSpPr>
        <p:spPr>
          <a:xfrm>
            <a:off x="519120" y="157320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09" name="Flèche droite 12"/>
          <p:cNvSpPr/>
          <p:nvPr/>
        </p:nvSpPr>
        <p:spPr>
          <a:xfrm>
            <a:off x="543960" y="221292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10" name="Rectangle 2"/>
          <p:cNvSpPr/>
          <p:nvPr/>
        </p:nvSpPr>
        <p:spPr>
          <a:xfrm>
            <a:off x="4897440" y="3301200"/>
            <a:ext cx="6626520" cy="1486440"/>
          </a:xfrm>
          <a:prstGeom prst="rect">
            <a:avLst/>
          </a:prstGeom>
          <a:noFill/>
          <a:ln w="0">
            <a:noFill/>
          </a:ln>
        </p:spPr>
        <p:style>
          <a:lnRef idx="0"/>
          <a:fillRef idx="0"/>
          <a:effectRef idx="0"/>
          <a:fontRef idx="minor"/>
        </p:style>
        <p:txBody>
          <a:bodyPr lIns="90000" rIns="90000" tIns="45000" bIns="45000">
            <a:spAutoFit/>
          </a:bodyPr>
          <a:p>
            <a:pPr algn="ctr">
              <a:lnSpc>
                <a:spcPct val="125000"/>
              </a:lnSpc>
            </a:pPr>
            <a:r>
              <a:rPr b="1" lang="fr-FR" sz="2000" spc="-1" strike="noStrike">
                <a:solidFill>
                  <a:srgbClr val="000000"/>
                </a:solidFill>
                <a:latin typeface="Arial"/>
              </a:rPr>
              <a:t>LES LP NE SONT PLUS GÉRÉS PAR LE MINISTÈRE DE L’ÉDUCATION NATIONALE MAIS UNIQUEMENT PAR LA MINISTRE DÉLÉGUÉE !</a:t>
            </a:r>
            <a:endParaRPr b="0" lang="fr-FR" sz="2000" spc="-1" strike="noStrike">
              <a:latin typeface="Arial"/>
            </a:endParaRPr>
          </a:p>
          <a:p>
            <a:pPr algn="ctr">
              <a:lnSpc>
                <a:spcPct val="119000"/>
              </a:lnSpc>
              <a:spcAft>
                <a:spcPts val="601"/>
              </a:spcAft>
            </a:pPr>
            <a:r>
              <a:rPr b="0" lang="fr-FR" sz="1400" spc="-1" strike="noStrike">
                <a:solidFill>
                  <a:srgbClr val="000000"/>
                </a:solidFill>
                <a:latin typeface="Calibri"/>
              </a:rPr>
              <a:t> </a:t>
            </a:r>
            <a:endParaRPr b="0" lang="fr-FR" sz="1400" spc="-1" strike="noStrike">
              <a:latin typeface="Arial"/>
            </a:endParaRPr>
          </a:p>
        </p:txBody>
      </p:sp>
      <p:sp>
        <p:nvSpPr>
          <p:cNvPr id="111" name="Rectangle 7"/>
          <p:cNvSpPr/>
          <p:nvPr/>
        </p:nvSpPr>
        <p:spPr>
          <a:xfrm>
            <a:off x="185760" y="3422160"/>
            <a:ext cx="4525920" cy="1068840"/>
          </a:xfrm>
          <a:prstGeom prst="rect">
            <a:avLst/>
          </a:prstGeom>
          <a:noFill/>
          <a:ln w="0">
            <a:noFill/>
          </a:ln>
        </p:spPr>
        <p:style>
          <a:lnRef idx="0"/>
          <a:fillRef idx="0"/>
          <a:effectRef idx="0"/>
          <a:fontRef idx="minor"/>
        </p:style>
        <p:txBody>
          <a:bodyPr lIns="90000" rIns="90000" tIns="45000" bIns="45000">
            <a:spAutoFit/>
          </a:bodyPr>
          <a:p>
            <a:pPr algn="ctr">
              <a:lnSpc>
                <a:spcPct val="119000"/>
              </a:lnSpc>
              <a:spcAft>
                <a:spcPts val="601"/>
              </a:spcAft>
            </a:pPr>
            <a:r>
              <a:rPr b="0" lang="fr-FR" sz="1800" spc="-1" strike="noStrike">
                <a:solidFill>
                  <a:srgbClr val="000000"/>
                </a:solidFill>
                <a:latin typeface="Arial"/>
              </a:rPr>
              <a:t>Pour Macron </a:t>
            </a:r>
            <a:r>
              <a:rPr b="0" i="1" lang="fr-FR" sz="1800" spc="-1" strike="noStrike">
                <a:solidFill>
                  <a:srgbClr val="000000"/>
                </a:solidFill>
                <a:latin typeface="Arial"/>
              </a:rPr>
              <a:t>« il faut réformer le lycée professionnel sur le modèle de ce qu'on a fait pour l'apprentissage »</a:t>
            </a:r>
            <a:r>
              <a:rPr b="0" lang="fr-FR" sz="1800" spc="-1" strike="noStrike">
                <a:solidFill>
                  <a:srgbClr val="000000"/>
                </a:solidFill>
                <a:latin typeface="Arial"/>
              </a:rPr>
              <a:t>. </a:t>
            </a:r>
            <a:endParaRPr b="0" lang="fr-FR" sz="1800" spc="-1" strike="noStrike">
              <a:latin typeface="Arial"/>
            </a:endParaRPr>
          </a:p>
        </p:txBody>
      </p:sp>
    </p:spTree>
  </p:cSld>
  <mc:AlternateContent>
    <mc:Choice Requires="p14">
      <p:transition spd="slow" p14:dur="2000"/>
    </mc:Choice>
    <mc:Fallback>
      <p:transition spd="slow"/>
    </mc:Fallback>
  </mc:AlternateContent>
  <p:timing>
    <p:tnLst>
      <p:par>
        <p:cTn id="35" dur="indefinite" restart="never" nodeType="tmRoot">
          <p:childTnLst>
            <p:seq>
              <p:cTn id="36" dur="indefinite" nodeType="mainSeq">
                <p:childTnLst>
                  <p:par>
                    <p:cTn id="37" fill="hold">
                      <p:stCondLst>
                        <p:cond delay="0"/>
                      </p:stCondLst>
                      <p:childTnLst>
                        <p:par>
                          <p:cTn id="38" fill="hold">
                            <p:stCondLst>
                              <p:cond delay="0"/>
                            </p:stCondLst>
                            <p:childTnLst>
                              <p:par>
                                <p:cTn id="39" nodeType="withEffect" fill="hold" presetClass="entr" presetID="10">
                                  <p:stCondLst>
                                    <p:cond delay="0"/>
                                  </p:stCondLst>
                                  <p:childTnLst>
                                    <p:set>
                                      <p:cBhvr>
                                        <p:cTn id="40" dur="1" fill="hold">
                                          <p:stCondLst>
                                            <p:cond delay="0"/>
                                          </p:stCondLst>
                                        </p:cTn>
                                        <p:tgtEl>
                                          <p:spTgt spid="101"/>
                                        </p:tgtEl>
                                        <p:attrNameLst>
                                          <p:attrName>style.visibility</p:attrName>
                                        </p:attrNameLst>
                                      </p:cBhvr>
                                      <p:to>
                                        <p:strVal val="visible"/>
                                      </p:to>
                                    </p:set>
                                    <p:animEffect filter="fade" transition="in">
                                      <p:cBhvr additive="repl">
                                        <p:cTn id="41" dur="500"/>
                                        <p:tgtEl>
                                          <p:spTgt spid="101"/>
                                        </p:tgtEl>
                                      </p:cBhvr>
                                    </p:animEffect>
                                  </p:childTnLst>
                                </p:cTn>
                              </p:par>
                            </p:childTnLst>
                          </p:cTn>
                        </p:par>
                      </p:childTnLst>
                    </p:cTn>
                  </p:par>
                  <p:par>
                    <p:cTn id="42" fill="hold">
                      <p:stCondLst>
                        <p:cond delay="indefinite"/>
                      </p:stCondLst>
                      <p:childTnLst>
                        <p:par>
                          <p:cTn id="43" fill="hold">
                            <p:stCondLst>
                              <p:cond delay="0"/>
                            </p:stCondLst>
                            <p:childTnLst>
                              <p:par>
                                <p:cTn id="44" nodeType="clickEffect" fill="hold" presetClass="entr" presetID="10">
                                  <p:stCondLst>
                                    <p:cond delay="0"/>
                                  </p:stCondLst>
                                  <p:childTnLst>
                                    <p:set>
                                      <p:cBhvr>
                                        <p:cTn id="45" dur="1" fill="hold">
                                          <p:stCondLst>
                                            <p:cond delay="0"/>
                                          </p:stCondLst>
                                        </p:cTn>
                                        <p:tgtEl>
                                          <p:spTgt spid="107"/>
                                        </p:tgtEl>
                                        <p:attrNameLst>
                                          <p:attrName>style.visibility</p:attrName>
                                        </p:attrNameLst>
                                      </p:cBhvr>
                                      <p:to>
                                        <p:strVal val="visible"/>
                                      </p:to>
                                    </p:set>
                                    <p:animEffect filter="fade" transition="in">
                                      <p:cBhvr additive="repl">
                                        <p:cTn id="46" dur="500"/>
                                        <p:tgtEl>
                                          <p:spTgt spid="107"/>
                                        </p:tgtEl>
                                      </p:cBhvr>
                                    </p:animEffect>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10">
                                  <p:stCondLst>
                                    <p:cond delay="0"/>
                                  </p:stCondLst>
                                  <p:childTnLst>
                                    <p:set>
                                      <p:cBhvr>
                                        <p:cTn id="50" dur="1" fill="hold">
                                          <p:stCondLst>
                                            <p:cond delay="0"/>
                                          </p:stCondLst>
                                        </p:cTn>
                                        <p:tgtEl>
                                          <p:spTgt spid="106"/>
                                        </p:tgtEl>
                                        <p:attrNameLst>
                                          <p:attrName>style.visibility</p:attrName>
                                        </p:attrNameLst>
                                      </p:cBhvr>
                                      <p:to>
                                        <p:strVal val="visible"/>
                                      </p:to>
                                    </p:set>
                                    <p:animEffect filter="fade" transition="in">
                                      <p:cBhvr additive="repl">
                                        <p:cTn id="51" dur="500"/>
                                        <p:tgtEl>
                                          <p:spTgt spid="106"/>
                                        </p:tgtEl>
                                      </p:cBhvr>
                                    </p:animEffect>
                                  </p:childTnLst>
                                </p:cTn>
                              </p:par>
                            </p:childTnLst>
                          </p:cTn>
                        </p:par>
                      </p:childTnLst>
                    </p:cTn>
                  </p:par>
                  <p:par>
                    <p:cTn id="52" fill="hold">
                      <p:stCondLst>
                        <p:cond delay="indefinite"/>
                      </p:stCondLst>
                      <p:childTnLst>
                        <p:par>
                          <p:cTn id="53" fill="hold">
                            <p:stCondLst>
                              <p:cond delay="0"/>
                            </p:stCondLst>
                            <p:childTnLst>
                              <p:par>
                                <p:cTn id="54" nodeType="clickEffect" fill="hold" presetClass="entr" presetID="10">
                                  <p:stCondLst>
                                    <p:cond delay="0"/>
                                  </p:stCondLst>
                                  <p:childTnLst>
                                    <p:set>
                                      <p:cBhvr>
                                        <p:cTn id="55" dur="1" fill="hold">
                                          <p:stCondLst>
                                            <p:cond delay="0"/>
                                          </p:stCondLst>
                                        </p:cTn>
                                        <p:tgtEl>
                                          <p:spTgt spid="108"/>
                                        </p:tgtEl>
                                        <p:attrNameLst>
                                          <p:attrName>style.visibility</p:attrName>
                                        </p:attrNameLst>
                                      </p:cBhvr>
                                      <p:to>
                                        <p:strVal val="visible"/>
                                      </p:to>
                                    </p:set>
                                    <p:animEffect filter="fade" transition="in">
                                      <p:cBhvr additive="repl">
                                        <p:cTn id="56" dur="500"/>
                                        <p:tgtEl>
                                          <p:spTgt spid="108"/>
                                        </p:tgtEl>
                                      </p:cBhvr>
                                    </p:animEffect>
                                  </p:childTnLst>
                                </p:cTn>
                              </p:par>
                            </p:childTnLst>
                          </p:cTn>
                        </p:par>
                      </p:childTnLst>
                    </p:cTn>
                  </p:par>
                  <p:par>
                    <p:cTn id="57" fill="hold">
                      <p:stCondLst>
                        <p:cond delay="indefinite"/>
                      </p:stCondLst>
                      <p:childTnLst>
                        <p:par>
                          <p:cTn id="58" fill="hold">
                            <p:stCondLst>
                              <p:cond delay="0"/>
                            </p:stCondLst>
                            <p:childTnLst>
                              <p:par>
                                <p:cTn id="59" nodeType="clickEffect" fill="hold" presetClass="entr" presetID="10">
                                  <p:stCondLst>
                                    <p:cond delay="0"/>
                                  </p:stCondLst>
                                  <p:childTnLst>
                                    <p:set>
                                      <p:cBhvr>
                                        <p:cTn id="60" dur="1" fill="hold">
                                          <p:stCondLst>
                                            <p:cond delay="0"/>
                                          </p:stCondLst>
                                        </p:cTn>
                                        <p:tgtEl>
                                          <p:spTgt spid="104"/>
                                        </p:tgtEl>
                                        <p:attrNameLst>
                                          <p:attrName>style.visibility</p:attrName>
                                        </p:attrNameLst>
                                      </p:cBhvr>
                                      <p:to>
                                        <p:strVal val="visible"/>
                                      </p:to>
                                    </p:set>
                                    <p:animEffect filter="fade" transition="in">
                                      <p:cBhvr additive="repl">
                                        <p:cTn id="61" dur="500"/>
                                        <p:tgtEl>
                                          <p:spTgt spid="104"/>
                                        </p:tgtEl>
                                      </p:cBhvr>
                                    </p:animEffect>
                                  </p:childTnLst>
                                </p:cTn>
                              </p:par>
                            </p:childTnLst>
                          </p:cTn>
                        </p:par>
                      </p:childTnLst>
                    </p:cTn>
                  </p:par>
                  <p:par>
                    <p:cTn id="62" fill="hold">
                      <p:stCondLst>
                        <p:cond delay="indefinite"/>
                      </p:stCondLst>
                      <p:childTnLst>
                        <p:par>
                          <p:cTn id="63" fill="hold">
                            <p:stCondLst>
                              <p:cond delay="0"/>
                            </p:stCondLst>
                            <p:childTnLst>
                              <p:par>
                                <p:cTn id="64" nodeType="clickEffect" fill="hold" presetClass="entr" presetID="10">
                                  <p:stCondLst>
                                    <p:cond delay="0"/>
                                  </p:stCondLst>
                                  <p:childTnLst>
                                    <p:set>
                                      <p:cBhvr>
                                        <p:cTn id="65" dur="1" fill="hold">
                                          <p:stCondLst>
                                            <p:cond delay="0"/>
                                          </p:stCondLst>
                                        </p:cTn>
                                        <p:tgtEl>
                                          <p:spTgt spid="109"/>
                                        </p:tgtEl>
                                        <p:attrNameLst>
                                          <p:attrName>style.visibility</p:attrName>
                                        </p:attrNameLst>
                                      </p:cBhvr>
                                      <p:to>
                                        <p:strVal val="visible"/>
                                      </p:to>
                                    </p:set>
                                    <p:animEffect filter="fade" transition="in">
                                      <p:cBhvr additive="repl">
                                        <p:cTn id="66" dur="500"/>
                                        <p:tgtEl>
                                          <p:spTgt spid="109"/>
                                        </p:tgtEl>
                                      </p:cBhvr>
                                    </p:animEffect>
                                  </p:childTnLst>
                                </p:cTn>
                              </p:par>
                              <p:par>
                                <p:cTn id="67" nodeType="withEffect" fill="hold" presetClass="entr" presetID="10">
                                  <p:stCondLst>
                                    <p:cond delay="0"/>
                                  </p:stCondLst>
                                  <p:childTnLst>
                                    <p:set>
                                      <p:cBhvr>
                                        <p:cTn id="68" dur="1" fill="hold">
                                          <p:stCondLst>
                                            <p:cond delay="0"/>
                                          </p:stCondLst>
                                        </p:cTn>
                                        <p:tgtEl>
                                          <p:spTgt spid="105"/>
                                        </p:tgtEl>
                                        <p:attrNameLst>
                                          <p:attrName>style.visibility</p:attrName>
                                        </p:attrNameLst>
                                      </p:cBhvr>
                                      <p:to>
                                        <p:strVal val="visible"/>
                                      </p:to>
                                    </p:set>
                                    <p:animEffect filter="fade" transition="in">
                                      <p:cBhvr additive="repl">
                                        <p:cTn id="69" dur="500"/>
                                        <p:tgtEl>
                                          <p:spTgt spid="105"/>
                                        </p:tgtEl>
                                      </p:cBhvr>
                                    </p:animEffect>
                                  </p:childTnLst>
                                </p:cTn>
                              </p:par>
                            </p:childTnLst>
                          </p:cTn>
                        </p:par>
                      </p:childTnLst>
                    </p:cTn>
                  </p:par>
                  <p:par>
                    <p:cTn id="70" fill="hold">
                      <p:stCondLst>
                        <p:cond delay="indefinite"/>
                      </p:stCondLst>
                      <p:childTnLst>
                        <p:par>
                          <p:cTn id="71" fill="hold">
                            <p:stCondLst>
                              <p:cond delay="0"/>
                            </p:stCondLst>
                            <p:childTnLst>
                              <p:par>
                                <p:cTn id="72" nodeType="clickEffect" fill="hold" presetClass="entr" presetID="10">
                                  <p:stCondLst>
                                    <p:cond delay="0"/>
                                  </p:stCondLst>
                                  <p:childTnLst>
                                    <p:set>
                                      <p:cBhvr>
                                        <p:cTn id="73" dur="1" fill="hold">
                                          <p:stCondLst>
                                            <p:cond delay="0"/>
                                          </p:stCondLst>
                                        </p:cTn>
                                        <p:tgtEl>
                                          <p:spTgt spid="111"/>
                                        </p:tgtEl>
                                        <p:attrNameLst>
                                          <p:attrName>style.visibility</p:attrName>
                                        </p:attrNameLst>
                                      </p:cBhvr>
                                      <p:to>
                                        <p:strVal val="visible"/>
                                      </p:to>
                                    </p:set>
                                    <p:animEffect filter="fade" transition="in">
                                      <p:cBhvr additive="repl">
                                        <p:cTn id="74" dur="500"/>
                                        <p:tgtEl>
                                          <p:spTgt spid="111"/>
                                        </p:tgtEl>
                                      </p:cBhvr>
                                    </p:animEffect>
                                  </p:childTnLst>
                                </p:cTn>
                              </p:par>
                            </p:childTnLst>
                          </p:cTn>
                        </p:par>
                      </p:childTnLst>
                    </p:cTn>
                  </p:par>
                  <p:par>
                    <p:cTn id="75" fill="hold">
                      <p:stCondLst>
                        <p:cond delay="indefinite"/>
                      </p:stCondLst>
                      <p:childTnLst>
                        <p:par>
                          <p:cTn id="76" fill="hold">
                            <p:stCondLst>
                              <p:cond delay="0"/>
                            </p:stCondLst>
                            <p:childTnLst>
                              <p:par>
                                <p:cTn id="77" nodeType="clickEffect" fill="hold" presetClass="entr" presetID="10">
                                  <p:stCondLst>
                                    <p:cond delay="0"/>
                                  </p:stCondLst>
                                  <p:childTnLst>
                                    <p:set>
                                      <p:cBhvr>
                                        <p:cTn id="78" dur="1" fill="hold">
                                          <p:stCondLst>
                                            <p:cond delay="0"/>
                                          </p:stCondLst>
                                        </p:cTn>
                                        <p:tgtEl>
                                          <p:spTgt spid="110"/>
                                        </p:tgtEl>
                                        <p:attrNameLst>
                                          <p:attrName>style.visibility</p:attrName>
                                        </p:attrNameLst>
                                      </p:cBhvr>
                                      <p:to>
                                        <p:strVal val="visible"/>
                                      </p:to>
                                    </p:set>
                                    <p:animEffect filter="fade" transition="in">
                                      <p:cBhvr additive="repl">
                                        <p:cTn id="79" dur="500"/>
                                        <p:tgtEl>
                                          <p:spTgt spid="110"/>
                                        </p:tgtEl>
                                      </p:cBhvr>
                                    </p:animEffect>
                                  </p:childTnLst>
                                </p:cTn>
                              </p:par>
                            </p:childTnLst>
                          </p:cTn>
                        </p:par>
                      </p:childTnLst>
                    </p:cTn>
                  </p:par>
                  <p:par>
                    <p:cTn id="80" fill="hold">
                      <p:stCondLst>
                        <p:cond delay="indefinite"/>
                      </p:stCondLst>
                      <p:childTnLst>
                        <p:par>
                          <p:cTn id="81" fill="hold">
                            <p:stCondLst>
                              <p:cond delay="0"/>
                            </p:stCondLst>
                            <p:childTnLst>
                              <p:par>
                                <p:cTn id="82" nodeType="clickEffect" fill="hold" presetClass="entr" presetID="10">
                                  <p:stCondLst>
                                    <p:cond delay="0"/>
                                  </p:stCondLst>
                                  <p:childTnLst>
                                    <p:set>
                                      <p:cBhvr>
                                        <p:cTn id="83" dur="1" fill="hold">
                                          <p:stCondLst>
                                            <p:cond delay="0"/>
                                          </p:stCondLst>
                                        </p:cTn>
                                        <p:tgtEl>
                                          <p:spTgt spid="103"/>
                                        </p:tgtEl>
                                        <p:attrNameLst>
                                          <p:attrName>style.visibility</p:attrName>
                                        </p:attrNameLst>
                                      </p:cBhvr>
                                      <p:to>
                                        <p:strVal val="visible"/>
                                      </p:to>
                                    </p:set>
                                    <p:animEffect filter="fade" transition="in">
                                      <p:cBhvr additive="repl">
                                        <p:cTn id="84" dur="5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AutoShape 2"/>
          <p:cNvSpPr/>
          <p:nvPr/>
        </p:nvSpPr>
        <p:spPr>
          <a:xfrm>
            <a:off x="0" y="478188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13" name="Image 10" descr=""/>
          <p:cNvPicPr/>
          <p:nvPr/>
        </p:nvPicPr>
        <p:blipFill>
          <a:blip r:embed="rId1"/>
          <a:stretch/>
        </p:blipFill>
        <p:spPr>
          <a:xfrm>
            <a:off x="10993680" y="0"/>
            <a:ext cx="1187280" cy="2036880"/>
          </a:xfrm>
          <a:prstGeom prst="rect">
            <a:avLst/>
          </a:prstGeom>
          <a:ln w="0">
            <a:noFill/>
          </a:ln>
        </p:spPr>
      </p:pic>
      <p:pic>
        <p:nvPicPr>
          <p:cNvPr id="114" name="Picture 3" descr="megaphone-noisy_318-82221"/>
          <p:cNvPicPr/>
          <p:nvPr/>
        </p:nvPicPr>
        <p:blipFill>
          <a:blip r:embed="rId2"/>
          <a:stretch/>
        </p:blipFill>
        <p:spPr>
          <a:xfrm>
            <a:off x="0" y="5729400"/>
            <a:ext cx="1087920" cy="805320"/>
          </a:xfrm>
          <a:prstGeom prst="rect">
            <a:avLst/>
          </a:prstGeom>
          <a:ln w="0">
            <a:noFill/>
          </a:ln>
        </p:spPr>
      </p:pic>
      <p:sp>
        <p:nvSpPr>
          <p:cNvPr id="115" name="Rectangle 1"/>
          <p:cNvSpPr/>
          <p:nvPr/>
        </p:nvSpPr>
        <p:spPr>
          <a:xfrm>
            <a:off x="-638640" y="227160"/>
            <a:ext cx="8867160" cy="51696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800" spc="-1" strike="noStrike">
                <a:solidFill>
                  <a:srgbClr val="c00000"/>
                </a:solidFill>
                <a:latin typeface="Calibri"/>
                <a:ea typeface="Times New Roman"/>
              </a:rPr>
              <a:t>UNE DOUBLE TUTELLE LOURDE DE MENACES</a:t>
            </a:r>
            <a:endParaRPr b="0" lang="fr-FR" sz="2800" spc="-1" strike="noStrike">
              <a:latin typeface="Arial"/>
            </a:endParaRPr>
          </a:p>
        </p:txBody>
      </p:sp>
      <p:sp>
        <p:nvSpPr>
          <p:cNvPr id="116" name="ZoneTexte 3"/>
          <p:cNvSpPr/>
          <p:nvPr/>
        </p:nvSpPr>
        <p:spPr>
          <a:xfrm rot="21439800">
            <a:off x="2137680" y="5284080"/>
            <a:ext cx="7918200" cy="118764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i="1" lang="fr-FR" sz="3600" spc="-1" strike="noStrike">
                <a:solidFill>
                  <a:srgbClr val="ffffff"/>
                </a:solidFill>
                <a:latin typeface="Calibri"/>
                <a:ea typeface="Times New Roman"/>
              </a:rPr>
              <a:t>UNE METHODE ET UN CALENDRIER INACEPTABLES</a:t>
            </a:r>
            <a:endParaRPr b="0" lang="fr-FR" sz="3600" spc="-1" strike="noStrike">
              <a:latin typeface="Arial"/>
            </a:endParaRPr>
          </a:p>
        </p:txBody>
      </p:sp>
      <p:sp>
        <p:nvSpPr>
          <p:cNvPr id="117" name="Rectangle 6"/>
          <p:cNvSpPr/>
          <p:nvPr/>
        </p:nvSpPr>
        <p:spPr>
          <a:xfrm>
            <a:off x="1572120" y="1495800"/>
            <a:ext cx="2375280" cy="3952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2000" spc="-1" strike="noStrike">
                <a:solidFill>
                  <a:srgbClr val="000000"/>
                </a:solidFill>
                <a:latin typeface="Calibri"/>
              </a:rPr>
              <a:t>CALENDRIER </a:t>
            </a:r>
            <a:endParaRPr b="0" lang="fr-FR" sz="2000" spc="-1" strike="noStrike">
              <a:latin typeface="Arial"/>
            </a:endParaRPr>
          </a:p>
        </p:txBody>
      </p:sp>
      <p:sp>
        <p:nvSpPr>
          <p:cNvPr id="118" name="Flèche droite 12"/>
          <p:cNvSpPr/>
          <p:nvPr/>
        </p:nvSpPr>
        <p:spPr>
          <a:xfrm>
            <a:off x="778680" y="158076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19" name="Rectangle 2"/>
          <p:cNvSpPr/>
          <p:nvPr/>
        </p:nvSpPr>
        <p:spPr>
          <a:xfrm>
            <a:off x="843840" y="1976760"/>
            <a:ext cx="5396760" cy="3086280"/>
          </a:xfrm>
          <a:prstGeom prst="rect">
            <a:avLst/>
          </a:prstGeom>
          <a:noFill/>
          <a:ln w="0">
            <a:noFill/>
          </a:ln>
        </p:spPr>
        <p:style>
          <a:lnRef idx="0"/>
          <a:fillRef idx="0"/>
          <a:effectRef idx="0"/>
          <a:fontRef idx="minor"/>
        </p:style>
        <p:txBody>
          <a:bodyPr lIns="90000" rIns="90000" tIns="45000" bIns="45000">
            <a:spAutoFit/>
          </a:bodyPr>
          <a:p>
            <a:pPr>
              <a:lnSpc>
                <a:spcPct val="125000"/>
              </a:lnSpc>
            </a:pPr>
            <a:r>
              <a:rPr b="0" lang="fr-FR" sz="1800" spc="-1" strike="noStrike">
                <a:solidFill>
                  <a:srgbClr val="000000"/>
                </a:solidFill>
                <a:latin typeface="Calibri"/>
              </a:rPr>
              <a:t>Novembre/Décembre : 4 groupes de travail </a:t>
            </a:r>
            <a:endParaRPr b="0" lang="fr-FR" sz="1800" spc="-1" strike="noStrike">
              <a:latin typeface="Arial"/>
            </a:endParaRPr>
          </a:p>
          <a:p>
            <a:pPr>
              <a:lnSpc>
                <a:spcPct val="125000"/>
              </a:lnSpc>
            </a:pPr>
            <a:r>
              <a:rPr b="0" lang="fr-FR" sz="1800" spc="-1" strike="noStrike">
                <a:solidFill>
                  <a:srgbClr val="000000"/>
                </a:solidFill>
                <a:latin typeface="Calibri"/>
              </a:rPr>
              <a:t>1- Comment réduire le nombre de décrocheurs ?</a:t>
            </a:r>
            <a:endParaRPr b="0" lang="fr-FR" sz="1800" spc="-1" strike="noStrike">
              <a:latin typeface="Arial"/>
            </a:endParaRPr>
          </a:p>
          <a:p>
            <a:pPr>
              <a:lnSpc>
                <a:spcPct val="100000"/>
              </a:lnSpc>
            </a:pPr>
            <a:r>
              <a:rPr b="0" lang="fr-FR" sz="1800" spc="-1" strike="noStrike">
                <a:solidFill>
                  <a:srgbClr val="000000"/>
                </a:solidFill>
                <a:latin typeface="Calibri"/>
              </a:rPr>
              <a:t>2- Comment mieux préparer les poursuites d’études supérieures requises par certains métiers ?</a:t>
            </a:r>
            <a:endParaRPr b="0" lang="fr-FR" sz="1800" spc="-1" strike="noStrike">
              <a:latin typeface="Arial"/>
            </a:endParaRPr>
          </a:p>
          <a:p>
            <a:pPr>
              <a:lnSpc>
                <a:spcPct val="125000"/>
              </a:lnSpc>
            </a:pPr>
            <a:r>
              <a:rPr b="0" lang="fr-FR" sz="1800" spc="-1" strike="noStrike">
                <a:solidFill>
                  <a:srgbClr val="000000"/>
                </a:solidFill>
                <a:latin typeface="Calibri"/>
              </a:rPr>
              <a:t>3- Comment améliorer le taux d’accès à l’emploi après le diplôme ?</a:t>
            </a:r>
            <a:endParaRPr b="0" lang="fr-FR" sz="1800" spc="-1" strike="noStrike">
              <a:latin typeface="Arial"/>
            </a:endParaRPr>
          </a:p>
          <a:p>
            <a:pPr>
              <a:lnSpc>
                <a:spcPct val="100000"/>
              </a:lnSpc>
            </a:pPr>
            <a:r>
              <a:rPr b="0" lang="fr-FR" sz="1800" spc="-1" strike="noStrike">
                <a:solidFill>
                  <a:srgbClr val="000000"/>
                </a:solidFill>
                <a:latin typeface="Calibri"/>
              </a:rPr>
              <a:t>4- Comment donner des marges de manœuvre aux établissements tout en conservant le « caractère national des diplômes »?</a:t>
            </a:r>
            <a:endParaRPr b="0" lang="fr-FR" sz="1800" spc="-1" strike="noStrike">
              <a:latin typeface="Arial"/>
            </a:endParaRPr>
          </a:p>
          <a:p>
            <a:pPr algn="ctr">
              <a:lnSpc>
                <a:spcPct val="119000"/>
              </a:lnSpc>
              <a:spcAft>
                <a:spcPts val="601"/>
              </a:spcAft>
            </a:pPr>
            <a:r>
              <a:rPr b="0" lang="fr-FR" sz="1400" spc="-1" strike="noStrike">
                <a:solidFill>
                  <a:srgbClr val="000000"/>
                </a:solidFill>
                <a:latin typeface="Calibri"/>
              </a:rPr>
              <a:t> </a:t>
            </a:r>
            <a:endParaRPr b="0" lang="fr-FR" sz="1400" spc="-1" strike="noStrike">
              <a:latin typeface="Arial"/>
            </a:endParaRPr>
          </a:p>
        </p:txBody>
      </p:sp>
      <p:sp>
        <p:nvSpPr>
          <p:cNvPr id="120" name="Rectangle 14"/>
          <p:cNvSpPr/>
          <p:nvPr/>
        </p:nvSpPr>
        <p:spPr>
          <a:xfrm>
            <a:off x="6453720" y="1969560"/>
            <a:ext cx="5396760" cy="775800"/>
          </a:xfrm>
          <a:prstGeom prst="rect">
            <a:avLst/>
          </a:prstGeom>
          <a:noFill/>
          <a:ln w="0">
            <a:noFill/>
          </a:ln>
        </p:spPr>
        <p:style>
          <a:lnRef idx="0"/>
          <a:fillRef idx="0"/>
          <a:effectRef idx="0"/>
          <a:fontRef idx="minor"/>
        </p:style>
        <p:txBody>
          <a:bodyPr lIns="90000" rIns="90000" tIns="45000" bIns="45000">
            <a:spAutoFit/>
          </a:bodyPr>
          <a:p>
            <a:pPr>
              <a:lnSpc>
                <a:spcPct val="125000"/>
              </a:lnSpc>
            </a:pPr>
            <a:r>
              <a:rPr b="0" lang="fr-FR" sz="1800" spc="-1" strike="noStrike">
                <a:solidFill>
                  <a:srgbClr val="000000"/>
                </a:solidFill>
                <a:latin typeface="Calibri"/>
              </a:rPr>
              <a:t>Janvier/Février : </a:t>
            </a:r>
            <a:endParaRPr b="0" lang="fr-FR" sz="1800" spc="-1" strike="noStrike">
              <a:latin typeface="Arial"/>
            </a:endParaRPr>
          </a:p>
          <a:p>
            <a:pPr>
              <a:lnSpc>
                <a:spcPct val="125000"/>
              </a:lnSpc>
            </a:pPr>
            <a:r>
              <a:rPr b="0" lang="fr-FR" sz="1800" spc="-1" strike="noStrike">
                <a:solidFill>
                  <a:srgbClr val="000000"/>
                </a:solidFill>
                <a:latin typeface="Calibri"/>
              </a:rPr>
              <a:t>Présentation et avis du CSE sur es textes réglementaires</a:t>
            </a:r>
            <a:endParaRPr b="0" lang="fr-FR" sz="1800" spc="-1" strike="noStrike">
              <a:latin typeface="Arial"/>
            </a:endParaRPr>
          </a:p>
        </p:txBody>
      </p:sp>
      <p:sp>
        <p:nvSpPr>
          <p:cNvPr id="121" name="Rectangle 17"/>
          <p:cNvSpPr/>
          <p:nvPr/>
        </p:nvSpPr>
        <p:spPr>
          <a:xfrm>
            <a:off x="6423840" y="2983320"/>
            <a:ext cx="5396760" cy="775800"/>
          </a:xfrm>
          <a:prstGeom prst="rect">
            <a:avLst/>
          </a:prstGeom>
          <a:noFill/>
          <a:ln w="0">
            <a:noFill/>
          </a:ln>
        </p:spPr>
        <p:style>
          <a:lnRef idx="0"/>
          <a:fillRef idx="0"/>
          <a:effectRef idx="0"/>
          <a:fontRef idx="minor"/>
        </p:style>
        <p:txBody>
          <a:bodyPr lIns="90000" rIns="90000" tIns="45000" bIns="45000">
            <a:spAutoFit/>
          </a:bodyPr>
          <a:p>
            <a:pPr>
              <a:lnSpc>
                <a:spcPct val="125000"/>
              </a:lnSpc>
            </a:pPr>
            <a:r>
              <a:rPr b="0" lang="fr-FR" sz="1800" spc="-1" strike="noStrike">
                <a:solidFill>
                  <a:srgbClr val="000000"/>
                </a:solidFill>
                <a:latin typeface="Calibri"/>
              </a:rPr>
              <a:t>Septembre 2023 :</a:t>
            </a:r>
            <a:endParaRPr b="0" lang="fr-FR" sz="1800" spc="-1" strike="noStrike">
              <a:latin typeface="Arial"/>
            </a:endParaRPr>
          </a:p>
          <a:p>
            <a:pPr>
              <a:lnSpc>
                <a:spcPct val="125000"/>
              </a:lnSpc>
            </a:pPr>
            <a:r>
              <a:rPr b="0" lang="fr-FR" sz="1800" spc="-1" strike="noStrike">
                <a:solidFill>
                  <a:srgbClr val="000000"/>
                </a:solidFill>
                <a:latin typeface="Calibri"/>
              </a:rPr>
              <a:t>Mise en place de la mesure phare de + 50% de PFMP </a:t>
            </a:r>
            <a:endParaRPr b="0" lang="fr-FR" sz="1800" spc="-1" strike="noStrike">
              <a:latin typeface="Arial"/>
            </a:endParaRPr>
          </a:p>
        </p:txBody>
      </p:sp>
    </p:spTree>
  </p:cSld>
  <mc:AlternateContent>
    <mc:Choice Requires="p14">
      <p:transition spd="slow" p14:dur="2000"/>
    </mc:Choice>
    <mc:Fallback>
      <p:transition spd="slow"/>
    </mc:Fallback>
  </mc:AlternateContent>
  <p:timing>
    <p:tnLst>
      <p:par>
        <p:cTn id="85" dur="indefinite" restart="never" nodeType="tmRoot">
          <p:childTnLst>
            <p:seq>
              <p:cTn id="86" dur="indefinite" nodeType="mainSeq">
                <p:childTnLst>
                  <p:par>
                    <p:cTn id="87" fill="hold">
                      <p:stCondLst>
                        <p:cond delay="0"/>
                      </p:stCondLst>
                      <p:childTnLst>
                        <p:par>
                          <p:cTn id="88" fill="hold">
                            <p:stCondLst>
                              <p:cond delay="0"/>
                            </p:stCondLst>
                            <p:childTnLst>
                              <p:par>
                                <p:cTn id="89" nodeType="withEffect" fill="hold" presetClass="entr" presetID="10">
                                  <p:stCondLst>
                                    <p:cond delay="0"/>
                                  </p:stCondLst>
                                  <p:childTnLst>
                                    <p:set>
                                      <p:cBhvr>
                                        <p:cTn id="90" dur="1" fill="hold">
                                          <p:stCondLst>
                                            <p:cond delay="0"/>
                                          </p:stCondLst>
                                        </p:cTn>
                                        <p:tgtEl>
                                          <p:spTgt spid="114"/>
                                        </p:tgtEl>
                                        <p:attrNameLst>
                                          <p:attrName>style.visibility</p:attrName>
                                        </p:attrNameLst>
                                      </p:cBhvr>
                                      <p:to>
                                        <p:strVal val="visible"/>
                                      </p:to>
                                    </p:set>
                                    <p:animEffect filter="fade" transition="in">
                                      <p:cBhvr additive="repl">
                                        <p:cTn id="91" dur="500"/>
                                        <p:tgtEl>
                                          <p:spTgt spid="114"/>
                                        </p:tgtEl>
                                      </p:cBhvr>
                                    </p:animEffect>
                                  </p:childTnLst>
                                </p:cTn>
                              </p:par>
                            </p:childTnLst>
                          </p:cTn>
                        </p:par>
                      </p:childTnLst>
                    </p:cTn>
                  </p:par>
                  <p:par>
                    <p:cTn id="92" fill="hold">
                      <p:stCondLst>
                        <p:cond delay="indefinite"/>
                      </p:stCondLst>
                      <p:childTnLst>
                        <p:par>
                          <p:cTn id="93" fill="hold">
                            <p:stCondLst>
                              <p:cond delay="0"/>
                            </p:stCondLst>
                            <p:childTnLst>
                              <p:par>
                                <p:cTn id="94" nodeType="clickEffect" fill="hold" presetClass="entr" presetID="10">
                                  <p:stCondLst>
                                    <p:cond delay="0"/>
                                  </p:stCondLst>
                                  <p:childTnLst>
                                    <p:set>
                                      <p:cBhvr>
                                        <p:cTn id="95" dur="1" fill="hold">
                                          <p:stCondLst>
                                            <p:cond delay="0"/>
                                          </p:stCondLst>
                                        </p:cTn>
                                        <p:tgtEl>
                                          <p:spTgt spid="118"/>
                                        </p:tgtEl>
                                        <p:attrNameLst>
                                          <p:attrName>style.visibility</p:attrName>
                                        </p:attrNameLst>
                                      </p:cBhvr>
                                      <p:to>
                                        <p:strVal val="visible"/>
                                      </p:to>
                                    </p:set>
                                    <p:animEffect filter="fade" transition="in">
                                      <p:cBhvr additive="repl">
                                        <p:cTn id="96" dur="500"/>
                                        <p:tgtEl>
                                          <p:spTgt spid="118"/>
                                        </p:tgtEl>
                                      </p:cBhvr>
                                    </p:animEffect>
                                  </p:childTnLst>
                                </p:cTn>
                              </p:par>
                              <p:par>
                                <p:cTn id="97" nodeType="withEffect" fill="hold" presetClass="entr" presetID="10">
                                  <p:stCondLst>
                                    <p:cond delay="0"/>
                                  </p:stCondLst>
                                  <p:childTnLst>
                                    <p:set>
                                      <p:cBhvr>
                                        <p:cTn id="98" dur="1" fill="hold">
                                          <p:stCondLst>
                                            <p:cond delay="0"/>
                                          </p:stCondLst>
                                        </p:cTn>
                                        <p:tgtEl>
                                          <p:spTgt spid="117"/>
                                        </p:tgtEl>
                                        <p:attrNameLst>
                                          <p:attrName>style.visibility</p:attrName>
                                        </p:attrNameLst>
                                      </p:cBhvr>
                                      <p:to>
                                        <p:strVal val="visible"/>
                                      </p:to>
                                    </p:set>
                                    <p:animEffect filter="fade" transition="in">
                                      <p:cBhvr additive="repl">
                                        <p:cTn id="99" dur="500"/>
                                        <p:tgtEl>
                                          <p:spTgt spid="117"/>
                                        </p:tgtEl>
                                      </p:cBhvr>
                                    </p:animEffect>
                                  </p:childTnLst>
                                </p:cTn>
                              </p:par>
                            </p:childTnLst>
                          </p:cTn>
                        </p:par>
                      </p:childTnLst>
                    </p:cTn>
                  </p:par>
                  <p:par>
                    <p:cTn id="100" fill="hold">
                      <p:stCondLst>
                        <p:cond delay="indefinite"/>
                      </p:stCondLst>
                      <p:childTnLst>
                        <p:par>
                          <p:cTn id="101" fill="hold">
                            <p:stCondLst>
                              <p:cond delay="0"/>
                            </p:stCondLst>
                            <p:childTnLst>
                              <p:par>
                                <p:cTn id="102" nodeType="clickEffect" fill="hold" presetClass="entr" presetID="10">
                                  <p:stCondLst>
                                    <p:cond delay="0"/>
                                  </p:stCondLst>
                                  <p:childTnLst>
                                    <p:set>
                                      <p:cBhvr>
                                        <p:cTn id="103" dur="1" fill="hold">
                                          <p:stCondLst>
                                            <p:cond delay="0"/>
                                          </p:stCondLst>
                                        </p:cTn>
                                        <p:tgtEl>
                                          <p:spTgt spid="119"/>
                                        </p:tgtEl>
                                        <p:attrNameLst>
                                          <p:attrName>style.visibility</p:attrName>
                                        </p:attrNameLst>
                                      </p:cBhvr>
                                      <p:to>
                                        <p:strVal val="visible"/>
                                      </p:to>
                                    </p:set>
                                    <p:animEffect filter="fade" transition="in">
                                      <p:cBhvr additive="repl">
                                        <p:cTn id="104" dur="500"/>
                                        <p:tgtEl>
                                          <p:spTgt spid="119"/>
                                        </p:tgtEl>
                                      </p:cBhvr>
                                    </p:animEffect>
                                  </p:childTnLst>
                                </p:cTn>
                              </p:par>
                            </p:childTnLst>
                          </p:cTn>
                        </p:par>
                      </p:childTnLst>
                    </p:cTn>
                  </p:par>
                  <p:par>
                    <p:cTn id="105" fill="hold">
                      <p:stCondLst>
                        <p:cond delay="indefinite"/>
                      </p:stCondLst>
                      <p:childTnLst>
                        <p:par>
                          <p:cTn id="106" fill="hold">
                            <p:stCondLst>
                              <p:cond delay="0"/>
                            </p:stCondLst>
                            <p:childTnLst>
                              <p:par>
                                <p:cTn id="107" nodeType="clickEffect" fill="hold" presetClass="entr" presetID="10">
                                  <p:stCondLst>
                                    <p:cond delay="0"/>
                                  </p:stCondLst>
                                  <p:childTnLst>
                                    <p:set>
                                      <p:cBhvr>
                                        <p:cTn id="108" dur="1" fill="hold">
                                          <p:stCondLst>
                                            <p:cond delay="0"/>
                                          </p:stCondLst>
                                        </p:cTn>
                                        <p:tgtEl>
                                          <p:spTgt spid="120"/>
                                        </p:tgtEl>
                                        <p:attrNameLst>
                                          <p:attrName>style.visibility</p:attrName>
                                        </p:attrNameLst>
                                      </p:cBhvr>
                                      <p:to>
                                        <p:strVal val="visible"/>
                                      </p:to>
                                    </p:set>
                                    <p:animEffect filter="fade" transition="in">
                                      <p:cBhvr additive="repl">
                                        <p:cTn id="109" dur="500"/>
                                        <p:tgtEl>
                                          <p:spTgt spid="120"/>
                                        </p:tgtEl>
                                      </p:cBhvr>
                                    </p:animEffect>
                                  </p:childTnLst>
                                </p:cTn>
                              </p:par>
                            </p:childTnLst>
                          </p:cTn>
                        </p:par>
                      </p:childTnLst>
                    </p:cTn>
                  </p:par>
                  <p:par>
                    <p:cTn id="110" fill="hold">
                      <p:stCondLst>
                        <p:cond delay="indefinite"/>
                      </p:stCondLst>
                      <p:childTnLst>
                        <p:par>
                          <p:cTn id="111" fill="hold">
                            <p:stCondLst>
                              <p:cond delay="0"/>
                            </p:stCondLst>
                            <p:childTnLst>
                              <p:par>
                                <p:cTn id="112" nodeType="clickEffect" fill="hold" presetClass="entr" presetID="10">
                                  <p:stCondLst>
                                    <p:cond delay="0"/>
                                  </p:stCondLst>
                                  <p:childTnLst>
                                    <p:set>
                                      <p:cBhvr>
                                        <p:cTn id="113" dur="1" fill="hold">
                                          <p:stCondLst>
                                            <p:cond delay="0"/>
                                          </p:stCondLst>
                                        </p:cTn>
                                        <p:tgtEl>
                                          <p:spTgt spid="121"/>
                                        </p:tgtEl>
                                        <p:attrNameLst>
                                          <p:attrName>style.visibility</p:attrName>
                                        </p:attrNameLst>
                                      </p:cBhvr>
                                      <p:to>
                                        <p:strVal val="visible"/>
                                      </p:to>
                                    </p:set>
                                    <p:animEffect filter="fade" transition="in">
                                      <p:cBhvr additive="repl">
                                        <p:cTn id="114" dur="500"/>
                                        <p:tgtEl>
                                          <p:spTgt spid="121"/>
                                        </p:tgtEl>
                                      </p:cBhvr>
                                    </p:animEffect>
                                  </p:childTnLst>
                                </p:cTn>
                              </p:par>
                            </p:childTnLst>
                          </p:cTn>
                        </p:par>
                      </p:childTnLst>
                    </p:cTn>
                  </p:par>
                  <p:par>
                    <p:cTn id="115" fill="hold">
                      <p:stCondLst>
                        <p:cond delay="indefinite"/>
                      </p:stCondLst>
                      <p:childTnLst>
                        <p:par>
                          <p:cTn id="116" fill="hold">
                            <p:stCondLst>
                              <p:cond delay="0"/>
                            </p:stCondLst>
                            <p:childTnLst>
                              <p:par>
                                <p:cTn id="117" nodeType="clickEffect" fill="hold" presetClass="entr" presetID="10">
                                  <p:stCondLst>
                                    <p:cond delay="0"/>
                                  </p:stCondLst>
                                  <p:childTnLst>
                                    <p:set>
                                      <p:cBhvr>
                                        <p:cTn id="118" dur="1" fill="hold">
                                          <p:stCondLst>
                                            <p:cond delay="0"/>
                                          </p:stCondLst>
                                        </p:cTn>
                                        <p:tgtEl>
                                          <p:spTgt spid="116"/>
                                        </p:tgtEl>
                                        <p:attrNameLst>
                                          <p:attrName>style.visibility</p:attrName>
                                        </p:attrNameLst>
                                      </p:cBhvr>
                                      <p:to>
                                        <p:strVal val="visible"/>
                                      </p:to>
                                    </p:set>
                                    <p:animEffect filter="fade" transition="in">
                                      <p:cBhvr additive="repl">
                                        <p:cTn id="119" dur="500"/>
                                        <p:tgtEl>
                                          <p:spTgt spid="1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AutoShape 2"/>
          <p:cNvSpPr/>
          <p:nvPr/>
        </p:nvSpPr>
        <p:spPr>
          <a:xfrm>
            <a:off x="0" y="473796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23" name="Image 10" descr=""/>
          <p:cNvPicPr/>
          <p:nvPr/>
        </p:nvPicPr>
        <p:blipFill>
          <a:blip r:embed="rId1"/>
          <a:stretch/>
        </p:blipFill>
        <p:spPr>
          <a:xfrm>
            <a:off x="10993680" y="0"/>
            <a:ext cx="1187280" cy="2036880"/>
          </a:xfrm>
          <a:prstGeom prst="rect">
            <a:avLst/>
          </a:prstGeom>
          <a:ln w="0">
            <a:noFill/>
          </a:ln>
        </p:spPr>
      </p:pic>
      <p:pic>
        <p:nvPicPr>
          <p:cNvPr id="124" name="Picture 3" descr="megaphone-noisy_318-82221"/>
          <p:cNvPicPr/>
          <p:nvPr/>
        </p:nvPicPr>
        <p:blipFill>
          <a:blip r:embed="rId2"/>
          <a:stretch/>
        </p:blipFill>
        <p:spPr>
          <a:xfrm>
            <a:off x="0" y="5729400"/>
            <a:ext cx="1087920" cy="805320"/>
          </a:xfrm>
          <a:prstGeom prst="rect">
            <a:avLst/>
          </a:prstGeom>
          <a:ln w="0">
            <a:noFill/>
          </a:ln>
        </p:spPr>
      </p:pic>
      <p:sp>
        <p:nvSpPr>
          <p:cNvPr id="125" name="ZoneTexte 3"/>
          <p:cNvSpPr/>
          <p:nvPr/>
        </p:nvSpPr>
        <p:spPr>
          <a:xfrm rot="21439800">
            <a:off x="2237400" y="5474160"/>
            <a:ext cx="9659160" cy="82188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400" spc="-1" strike="noStrike">
                <a:solidFill>
                  <a:srgbClr val="ffffff"/>
                </a:solidFill>
                <a:latin typeface="Calibri"/>
              </a:rPr>
              <a:t>LA CGT PROPOSE UNE CARTE DES FORMATIONS AVEC UNE VISION</a:t>
            </a:r>
            <a:endParaRPr b="0" lang="fr-FR" sz="2400" spc="-1" strike="noStrike">
              <a:latin typeface="Arial"/>
            </a:endParaRPr>
          </a:p>
          <a:p>
            <a:pPr algn="ctr">
              <a:lnSpc>
                <a:spcPct val="100000"/>
              </a:lnSpc>
            </a:pPr>
            <a:r>
              <a:rPr b="1" lang="fr-FR" sz="2400" spc="-1" strike="noStrike">
                <a:solidFill>
                  <a:srgbClr val="ffffff"/>
                </a:solidFill>
                <a:latin typeface="Calibri"/>
              </a:rPr>
              <a:t> </a:t>
            </a:r>
            <a:r>
              <a:rPr b="1" lang="fr-FR" sz="2400" spc="-1" strike="noStrike">
                <a:solidFill>
                  <a:srgbClr val="ffffff"/>
                </a:solidFill>
                <a:latin typeface="Calibri"/>
              </a:rPr>
              <a:t>SUR LE LONG TERME </a:t>
            </a:r>
            <a:endParaRPr b="0" lang="fr-FR" sz="2400" spc="-1" strike="noStrike">
              <a:latin typeface="Arial"/>
            </a:endParaRPr>
          </a:p>
        </p:txBody>
      </p:sp>
      <p:sp>
        <p:nvSpPr>
          <p:cNvPr id="126" name="Rectangle 4"/>
          <p:cNvSpPr/>
          <p:nvPr/>
        </p:nvSpPr>
        <p:spPr>
          <a:xfrm>
            <a:off x="818640" y="264600"/>
            <a:ext cx="933264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FERMER LES FORMATIONS PRÉTENDUMENT NON INSÉRANTES</a:t>
            </a:r>
            <a:endParaRPr b="0" lang="fr-FR" sz="2800" spc="-1" strike="noStrike">
              <a:latin typeface="Arial"/>
            </a:endParaRPr>
          </a:p>
        </p:txBody>
      </p:sp>
      <p:sp>
        <p:nvSpPr>
          <p:cNvPr id="127" name="Rectangle 6"/>
          <p:cNvSpPr/>
          <p:nvPr/>
        </p:nvSpPr>
        <p:spPr>
          <a:xfrm>
            <a:off x="762120" y="993960"/>
            <a:ext cx="10114560" cy="3952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2000" spc="-1" strike="noStrike">
                <a:solidFill>
                  <a:srgbClr val="000000"/>
                </a:solidFill>
                <a:latin typeface="Calibri"/>
              </a:rPr>
              <a:t>Adéquation entre formation et besoins immédiats des entreprises locales : vision à court terme.</a:t>
            </a:r>
            <a:endParaRPr b="0" lang="fr-FR" sz="2000" spc="-1" strike="noStrike">
              <a:latin typeface="Arial"/>
            </a:endParaRPr>
          </a:p>
        </p:txBody>
      </p:sp>
      <p:sp>
        <p:nvSpPr>
          <p:cNvPr id="128" name="Rectangle 7"/>
          <p:cNvSpPr/>
          <p:nvPr/>
        </p:nvSpPr>
        <p:spPr>
          <a:xfrm>
            <a:off x="2377080" y="1837440"/>
            <a:ext cx="7437240" cy="3444480"/>
          </a:xfrm>
          <a:prstGeom prst="rect">
            <a:avLst/>
          </a:prstGeom>
          <a:noFill/>
          <a:ln w="0">
            <a:noFill/>
          </a:ln>
        </p:spPr>
        <p:style>
          <a:lnRef idx="0"/>
          <a:fillRef idx="0"/>
          <a:effectRef idx="0"/>
          <a:fontRef idx="minor"/>
        </p:style>
        <p:txBody>
          <a:bodyPr lIns="90000" rIns="90000" tIns="45000" bIns="45000">
            <a:spAutoFit/>
          </a:bodyPr>
          <a:p>
            <a:pPr>
              <a:lnSpc>
                <a:spcPct val="100000"/>
              </a:lnSpc>
            </a:pPr>
            <a:endParaRPr b="0" lang="fr-FR" sz="1800" spc="-1" strike="noStrike">
              <a:latin typeface="Arial"/>
            </a:endParaRPr>
          </a:p>
          <a:p>
            <a:pPr>
              <a:lnSpc>
                <a:spcPct val="100000"/>
              </a:lnSpc>
            </a:pPr>
            <a:r>
              <a:rPr b="0" lang="fr-FR" sz="2000" spc="-1" strike="noStrike">
                <a:solidFill>
                  <a:srgbClr val="000000"/>
                </a:solidFill>
                <a:latin typeface="Calibri"/>
              </a:rPr>
              <a:t>Carte des formations réduite aux débouchés locaux</a:t>
            </a:r>
            <a:endParaRPr b="0" lang="fr-FR" sz="2000" spc="-1" strike="noStrike">
              <a:latin typeface="Arial"/>
            </a:endParaRPr>
          </a:p>
          <a:p>
            <a:pPr>
              <a:lnSpc>
                <a:spcPct val="100000"/>
              </a:lnSpc>
            </a:pPr>
            <a:endParaRPr b="0" lang="fr-FR" sz="2000" spc="-1" strike="noStrike">
              <a:latin typeface="Arial"/>
            </a:endParaRPr>
          </a:p>
          <a:p>
            <a:pPr>
              <a:lnSpc>
                <a:spcPct val="100000"/>
              </a:lnSpc>
            </a:pPr>
            <a:r>
              <a:rPr b="0" lang="fr-FR" sz="2000" spc="-1" strike="noStrike">
                <a:solidFill>
                  <a:srgbClr val="000000"/>
                </a:solidFill>
                <a:latin typeface="Calibri"/>
              </a:rPr>
              <a:t>Restriction des possibilités d’orientation des élèves</a:t>
            </a:r>
            <a:endParaRPr b="0" lang="fr-FR" sz="2000" spc="-1" strike="noStrike">
              <a:latin typeface="Arial"/>
            </a:endParaRPr>
          </a:p>
          <a:p>
            <a:pPr>
              <a:lnSpc>
                <a:spcPct val="100000"/>
              </a:lnSpc>
            </a:pPr>
            <a:endParaRPr b="0" lang="fr-FR" sz="2000" spc="-1" strike="noStrike">
              <a:latin typeface="Arial"/>
            </a:endParaRPr>
          </a:p>
          <a:p>
            <a:pPr>
              <a:lnSpc>
                <a:spcPct val="100000"/>
              </a:lnSpc>
            </a:pPr>
            <a:r>
              <a:rPr b="0" lang="fr-FR" sz="2000" spc="-1" strike="noStrike">
                <a:solidFill>
                  <a:srgbClr val="000000"/>
                </a:solidFill>
                <a:latin typeface="Calibri"/>
              </a:rPr>
              <a:t>Fermetures de formations </a:t>
            </a:r>
            <a:endParaRPr b="0" lang="fr-FR" sz="2000" spc="-1" strike="noStrike">
              <a:latin typeface="Arial"/>
            </a:endParaRPr>
          </a:p>
          <a:p>
            <a:pPr>
              <a:lnSpc>
                <a:spcPct val="100000"/>
              </a:lnSpc>
            </a:pPr>
            <a:endParaRPr b="0" lang="fr-FR" sz="2000" spc="-1" strike="noStrike">
              <a:latin typeface="Arial"/>
            </a:endParaRPr>
          </a:p>
          <a:p>
            <a:pPr>
              <a:lnSpc>
                <a:spcPct val="100000"/>
              </a:lnSpc>
            </a:pPr>
            <a:r>
              <a:rPr b="0" lang="fr-FR" sz="2000" spc="-1" strike="noStrike">
                <a:solidFill>
                  <a:srgbClr val="000000"/>
                </a:solidFill>
                <a:latin typeface="Calibri"/>
              </a:rPr>
              <a:t>Suppression de postes  (Plan social) et « Reconversion » des collègues d’Enseignement Pro</a:t>
            </a:r>
            <a:endParaRPr b="0" lang="fr-FR" sz="2000" spc="-1" strike="noStrike">
              <a:latin typeface="Arial"/>
            </a:endParaRPr>
          </a:p>
          <a:p>
            <a:pPr>
              <a:lnSpc>
                <a:spcPct val="100000"/>
              </a:lnSpc>
            </a:pPr>
            <a:endParaRPr b="0" lang="fr-FR" sz="2000" spc="-1" strike="noStrike">
              <a:latin typeface="Arial"/>
            </a:endParaRPr>
          </a:p>
          <a:p>
            <a:pPr>
              <a:lnSpc>
                <a:spcPct val="100000"/>
              </a:lnSpc>
            </a:pPr>
            <a:endParaRPr b="0" lang="fr-FR" sz="2000" spc="-1" strike="noStrike">
              <a:latin typeface="Arial"/>
            </a:endParaRPr>
          </a:p>
        </p:txBody>
      </p:sp>
      <p:sp>
        <p:nvSpPr>
          <p:cNvPr id="129" name="Flèche droite 12"/>
          <p:cNvSpPr/>
          <p:nvPr/>
        </p:nvSpPr>
        <p:spPr>
          <a:xfrm>
            <a:off x="1586160" y="225648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30" name="Flèche droite 12"/>
          <p:cNvSpPr/>
          <p:nvPr/>
        </p:nvSpPr>
        <p:spPr>
          <a:xfrm>
            <a:off x="1586160" y="283176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31" name="ZoneTexte 8"/>
          <p:cNvSpPr/>
          <p:nvPr/>
        </p:nvSpPr>
        <p:spPr>
          <a:xfrm>
            <a:off x="762120" y="1595520"/>
            <a:ext cx="609552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c00000"/>
                </a:solidFill>
                <a:latin typeface="Calibri"/>
              </a:rPr>
              <a:t>CONSÉQUENCES :  </a:t>
            </a:r>
            <a:endParaRPr b="0" lang="fr-FR" sz="1800" spc="-1" strike="noStrike">
              <a:latin typeface="Arial"/>
            </a:endParaRPr>
          </a:p>
        </p:txBody>
      </p:sp>
      <p:sp>
        <p:nvSpPr>
          <p:cNvPr id="132" name="Flèche droite 12"/>
          <p:cNvSpPr/>
          <p:nvPr/>
        </p:nvSpPr>
        <p:spPr>
          <a:xfrm>
            <a:off x="1586160" y="343872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33" name="Flèche droite 12"/>
          <p:cNvSpPr/>
          <p:nvPr/>
        </p:nvSpPr>
        <p:spPr>
          <a:xfrm>
            <a:off x="1586160" y="404532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timing>
    <p:tnLst>
      <p:par>
        <p:cTn id="120" dur="indefinite" restart="never" nodeType="tmRoot">
          <p:childTnLst>
            <p:seq>
              <p:cTn id="121" dur="indefinite" nodeType="mainSeq">
                <p:childTnLst>
                  <p:par>
                    <p:cTn id="122" fill="hold">
                      <p:stCondLst>
                        <p:cond delay="0"/>
                      </p:stCondLst>
                      <p:childTnLst>
                        <p:par>
                          <p:cTn id="123" fill="hold">
                            <p:stCondLst>
                              <p:cond delay="0"/>
                            </p:stCondLst>
                            <p:childTnLst>
                              <p:par>
                                <p:cTn id="124" nodeType="withEffect" fill="hold" presetClass="entr" presetID="10">
                                  <p:stCondLst>
                                    <p:cond delay="0"/>
                                  </p:stCondLst>
                                  <p:childTnLst>
                                    <p:set>
                                      <p:cBhvr>
                                        <p:cTn id="125" dur="1" fill="hold">
                                          <p:stCondLst>
                                            <p:cond delay="0"/>
                                          </p:stCondLst>
                                        </p:cTn>
                                        <p:tgtEl>
                                          <p:spTgt spid="124"/>
                                        </p:tgtEl>
                                        <p:attrNameLst>
                                          <p:attrName>style.visibility</p:attrName>
                                        </p:attrNameLst>
                                      </p:cBhvr>
                                      <p:to>
                                        <p:strVal val="visible"/>
                                      </p:to>
                                    </p:set>
                                    <p:animEffect filter="fade" transition="in">
                                      <p:cBhvr additive="repl">
                                        <p:cTn id="126" dur="500"/>
                                        <p:tgtEl>
                                          <p:spTgt spid="124"/>
                                        </p:tgtEl>
                                      </p:cBhvr>
                                    </p:animEffect>
                                  </p:childTnLst>
                                </p:cTn>
                              </p:par>
                            </p:childTnLst>
                          </p:cTn>
                        </p:par>
                      </p:childTnLst>
                    </p:cTn>
                  </p:par>
                  <p:par>
                    <p:cTn id="127" fill="hold">
                      <p:stCondLst>
                        <p:cond delay="indefinite"/>
                      </p:stCondLst>
                      <p:childTnLst>
                        <p:par>
                          <p:cTn id="128" fill="hold">
                            <p:stCondLst>
                              <p:cond delay="0"/>
                            </p:stCondLst>
                            <p:childTnLst>
                              <p:par>
                                <p:cTn id="129" nodeType="clickEffect" fill="hold" presetClass="entr" presetID="10">
                                  <p:stCondLst>
                                    <p:cond delay="0"/>
                                  </p:stCondLst>
                                  <p:childTnLst>
                                    <p:set>
                                      <p:cBhvr>
                                        <p:cTn id="130" dur="1" fill="hold">
                                          <p:stCondLst>
                                            <p:cond delay="0"/>
                                          </p:stCondLst>
                                        </p:cTn>
                                        <p:tgtEl>
                                          <p:spTgt spid="127"/>
                                        </p:tgtEl>
                                        <p:attrNameLst>
                                          <p:attrName>style.visibility</p:attrName>
                                        </p:attrNameLst>
                                      </p:cBhvr>
                                      <p:to>
                                        <p:strVal val="visible"/>
                                      </p:to>
                                    </p:set>
                                    <p:animEffect filter="fade" transition="in">
                                      <p:cBhvr additive="repl">
                                        <p:cTn id="131" dur="500"/>
                                        <p:tgtEl>
                                          <p:spTgt spid="127"/>
                                        </p:tgtEl>
                                      </p:cBhvr>
                                    </p:animEffect>
                                  </p:childTnLst>
                                </p:cTn>
                              </p:par>
                            </p:childTnLst>
                          </p:cTn>
                        </p:par>
                      </p:childTnLst>
                    </p:cTn>
                  </p:par>
                  <p:par>
                    <p:cTn id="132" fill="hold">
                      <p:stCondLst>
                        <p:cond delay="indefinite"/>
                      </p:stCondLst>
                      <p:childTnLst>
                        <p:par>
                          <p:cTn id="133" fill="hold">
                            <p:stCondLst>
                              <p:cond delay="0"/>
                            </p:stCondLst>
                            <p:childTnLst>
                              <p:par>
                                <p:cTn id="134" nodeType="clickEffect" fill="hold" presetClass="entr" presetID="10">
                                  <p:stCondLst>
                                    <p:cond delay="0"/>
                                  </p:stCondLst>
                                  <p:childTnLst>
                                    <p:set>
                                      <p:cBhvr>
                                        <p:cTn id="135" dur="1" fill="hold">
                                          <p:stCondLst>
                                            <p:cond delay="0"/>
                                          </p:stCondLst>
                                        </p:cTn>
                                        <p:tgtEl>
                                          <p:spTgt spid="131"/>
                                        </p:tgtEl>
                                        <p:attrNameLst>
                                          <p:attrName>style.visibility</p:attrName>
                                        </p:attrNameLst>
                                      </p:cBhvr>
                                      <p:to>
                                        <p:strVal val="visible"/>
                                      </p:to>
                                    </p:set>
                                    <p:animEffect filter="fade" transition="in">
                                      <p:cBhvr additive="repl">
                                        <p:cTn id="136" dur="500"/>
                                        <p:tgtEl>
                                          <p:spTgt spid="131"/>
                                        </p:tgtEl>
                                      </p:cBhvr>
                                    </p:animEffect>
                                  </p:childTnLst>
                                </p:cTn>
                              </p:par>
                            </p:childTnLst>
                          </p:cTn>
                        </p:par>
                      </p:childTnLst>
                    </p:cTn>
                  </p:par>
                  <p:par>
                    <p:cTn id="137" fill="hold">
                      <p:stCondLst>
                        <p:cond delay="indefinite"/>
                      </p:stCondLst>
                      <p:childTnLst>
                        <p:par>
                          <p:cTn id="138" fill="hold">
                            <p:stCondLst>
                              <p:cond delay="0"/>
                            </p:stCondLst>
                            <p:childTnLst>
                              <p:par>
                                <p:cTn id="139" nodeType="clickEffect" fill="hold" presetClass="entr" presetID="10">
                                  <p:stCondLst>
                                    <p:cond delay="0"/>
                                  </p:stCondLst>
                                  <p:childTnLst>
                                    <p:set>
                                      <p:cBhvr>
                                        <p:cTn id="140" dur="1" fill="hold">
                                          <p:stCondLst>
                                            <p:cond delay="0"/>
                                          </p:stCondLst>
                                        </p:cTn>
                                        <p:tgtEl>
                                          <p:spTgt spid="129"/>
                                        </p:tgtEl>
                                        <p:attrNameLst>
                                          <p:attrName>style.visibility</p:attrName>
                                        </p:attrNameLst>
                                      </p:cBhvr>
                                      <p:to>
                                        <p:strVal val="visible"/>
                                      </p:to>
                                    </p:set>
                                    <p:animEffect filter="fade" transition="in">
                                      <p:cBhvr additive="repl">
                                        <p:cTn id="141" dur="500"/>
                                        <p:tgtEl>
                                          <p:spTgt spid="129"/>
                                        </p:tgtEl>
                                      </p:cBhvr>
                                    </p:animEffect>
                                  </p:childTnLst>
                                </p:cTn>
                              </p:par>
                            </p:childTnLst>
                          </p:cTn>
                        </p:par>
                      </p:childTnLst>
                    </p:cTn>
                  </p:par>
                  <p:par>
                    <p:cTn id="142" fill="hold">
                      <p:stCondLst>
                        <p:cond delay="indefinite"/>
                      </p:stCondLst>
                      <p:childTnLst>
                        <p:par>
                          <p:cTn id="143" fill="hold">
                            <p:stCondLst>
                              <p:cond delay="0"/>
                            </p:stCondLst>
                            <p:childTnLst>
                              <p:par>
                                <p:cTn id="144" nodeType="clickEffect" fill="hold" presetClass="entr" presetID="10">
                                  <p:stCondLst>
                                    <p:cond delay="0"/>
                                  </p:stCondLst>
                                  <p:childTnLst>
                                    <p:set>
                                      <p:cBhvr>
                                        <p:cTn id="145" dur="1" fill="hold">
                                          <p:stCondLst>
                                            <p:cond delay="0"/>
                                          </p:stCondLst>
                                        </p:cTn>
                                        <p:tgtEl>
                                          <p:spTgt spid="128">
                                            <p:txEl>
                                              <p:pRg st="1" end="1"/>
                                            </p:txEl>
                                          </p:spTgt>
                                        </p:tgtEl>
                                        <p:attrNameLst>
                                          <p:attrName>style.visibility</p:attrName>
                                        </p:attrNameLst>
                                      </p:cBhvr>
                                      <p:to>
                                        <p:strVal val="visible"/>
                                      </p:to>
                                    </p:set>
                                    <p:animEffect filter="fade" transition="in">
                                      <p:cBhvr additive="repl">
                                        <p:cTn id="146" dur="500"/>
                                        <p:tgtEl>
                                          <p:spTgt spid="128">
                                            <p:txEl>
                                              <p:pRg st="1" end="1"/>
                                            </p:txEl>
                                          </p:spTgt>
                                        </p:tgtEl>
                                      </p:cBhvr>
                                    </p:animEffect>
                                  </p:childTnLst>
                                </p:cTn>
                              </p:par>
                            </p:childTnLst>
                          </p:cTn>
                        </p:par>
                      </p:childTnLst>
                    </p:cTn>
                  </p:par>
                  <p:par>
                    <p:cTn id="147" fill="hold">
                      <p:stCondLst>
                        <p:cond delay="indefinite"/>
                      </p:stCondLst>
                      <p:childTnLst>
                        <p:par>
                          <p:cTn id="148" fill="hold">
                            <p:stCondLst>
                              <p:cond delay="0"/>
                            </p:stCondLst>
                            <p:childTnLst>
                              <p:par>
                                <p:cTn id="149" nodeType="clickEffect" fill="hold" presetClass="entr" presetID="10">
                                  <p:stCondLst>
                                    <p:cond delay="0"/>
                                  </p:stCondLst>
                                  <p:childTnLst>
                                    <p:set>
                                      <p:cBhvr>
                                        <p:cTn id="150" dur="1" fill="hold">
                                          <p:stCondLst>
                                            <p:cond delay="0"/>
                                          </p:stCondLst>
                                        </p:cTn>
                                        <p:tgtEl>
                                          <p:spTgt spid="130"/>
                                        </p:tgtEl>
                                        <p:attrNameLst>
                                          <p:attrName>style.visibility</p:attrName>
                                        </p:attrNameLst>
                                      </p:cBhvr>
                                      <p:to>
                                        <p:strVal val="visible"/>
                                      </p:to>
                                    </p:set>
                                    <p:animEffect filter="fade" transition="in">
                                      <p:cBhvr additive="repl">
                                        <p:cTn id="151" dur="500"/>
                                        <p:tgtEl>
                                          <p:spTgt spid="130"/>
                                        </p:tgtEl>
                                      </p:cBhvr>
                                    </p:animEffect>
                                  </p:childTnLst>
                                </p:cTn>
                              </p:par>
                            </p:childTnLst>
                          </p:cTn>
                        </p:par>
                      </p:childTnLst>
                    </p:cTn>
                  </p:par>
                  <p:par>
                    <p:cTn id="152" fill="hold">
                      <p:stCondLst>
                        <p:cond delay="indefinite"/>
                      </p:stCondLst>
                      <p:childTnLst>
                        <p:par>
                          <p:cTn id="153" fill="hold">
                            <p:stCondLst>
                              <p:cond delay="0"/>
                            </p:stCondLst>
                            <p:childTnLst>
                              <p:par>
                                <p:cTn id="154" nodeType="clickEffect" fill="hold" presetClass="entr" presetID="10">
                                  <p:stCondLst>
                                    <p:cond delay="0"/>
                                  </p:stCondLst>
                                  <p:childTnLst>
                                    <p:set>
                                      <p:cBhvr>
                                        <p:cTn id="155" dur="1" fill="hold">
                                          <p:stCondLst>
                                            <p:cond delay="0"/>
                                          </p:stCondLst>
                                        </p:cTn>
                                        <p:tgtEl>
                                          <p:spTgt spid="128">
                                            <p:txEl>
                                              <p:pRg st="3" end="3"/>
                                            </p:txEl>
                                          </p:spTgt>
                                        </p:tgtEl>
                                        <p:attrNameLst>
                                          <p:attrName>style.visibility</p:attrName>
                                        </p:attrNameLst>
                                      </p:cBhvr>
                                      <p:to>
                                        <p:strVal val="visible"/>
                                      </p:to>
                                    </p:set>
                                    <p:animEffect filter="fade" transition="in">
                                      <p:cBhvr additive="repl">
                                        <p:cTn id="156" dur="500"/>
                                        <p:tgtEl>
                                          <p:spTgt spid="128">
                                            <p:txEl>
                                              <p:pRg st="3" end="3"/>
                                            </p:txEl>
                                          </p:spTgt>
                                        </p:tgtEl>
                                      </p:cBhvr>
                                    </p:animEffect>
                                  </p:childTnLst>
                                </p:cTn>
                              </p:par>
                            </p:childTnLst>
                          </p:cTn>
                        </p:par>
                      </p:childTnLst>
                    </p:cTn>
                  </p:par>
                  <p:par>
                    <p:cTn id="157" fill="hold">
                      <p:stCondLst>
                        <p:cond delay="indefinite"/>
                      </p:stCondLst>
                      <p:childTnLst>
                        <p:par>
                          <p:cTn id="158" fill="hold">
                            <p:stCondLst>
                              <p:cond delay="0"/>
                            </p:stCondLst>
                            <p:childTnLst>
                              <p:par>
                                <p:cTn id="159" nodeType="clickEffect" fill="hold" presetClass="entr" presetID="10">
                                  <p:stCondLst>
                                    <p:cond delay="0"/>
                                  </p:stCondLst>
                                  <p:childTnLst>
                                    <p:set>
                                      <p:cBhvr>
                                        <p:cTn id="160" dur="1" fill="hold">
                                          <p:stCondLst>
                                            <p:cond delay="0"/>
                                          </p:stCondLst>
                                        </p:cTn>
                                        <p:tgtEl>
                                          <p:spTgt spid="132"/>
                                        </p:tgtEl>
                                        <p:attrNameLst>
                                          <p:attrName>style.visibility</p:attrName>
                                        </p:attrNameLst>
                                      </p:cBhvr>
                                      <p:to>
                                        <p:strVal val="visible"/>
                                      </p:to>
                                    </p:set>
                                    <p:animEffect filter="fade" transition="in">
                                      <p:cBhvr additive="repl">
                                        <p:cTn id="161" dur="500"/>
                                        <p:tgtEl>
                                          <p:spTgt spid="132"/>
                                        </p:tgtEl>
                                      </p:cBhvr>
                                    </p:animEffect>
                                  </p:childTnLst>
                                </p:cTn>
                              </p:par>
                            </p:childTnLst>
                          </p:cTn>
                        </p:par>
                      </p:childTnLst>
                    </p:cTn>
                  </p:par>
                  <p:par>
                    <p:cTn id="162" fill="hold">
                      <p:stCondLst>
                        <p:cond delay="indefinite"/>
                      </p:stCondLst>
                      <p:childTnLst>
                        <p:par>
                          <p:cTn id="163" fill="hold">
                            <p:stCondLst>
                              <p:cond delay="0"/>
                            </p:stCondLst>
                            <p:childTnLst>
                              <p:par>
                                <p:cTn id="164" nodeType="clickEffect" fill="hold" presetClass="entr" presetID="10">
                                  <p:stCondLst>
                                    <p:cond delay="0"/>
                                  </p:stCondLst>
                                  <p:childTnLst>
                                    <p:set>
                                      <p:cBhvr>
                                        <p:cTn id="165" dur="1" fill="hold">
                                          <p:stCondLst>
                                            <p:cond delay="0"/>
                                          </p:stCondLst>
                                        </p:cTn>
                                        <p:tgtEl>
                                          <p:spTgt spid="128">
                                            <p:txEl>
                                              <p:pRg st="5" end="5"/>
                                            </p:txEl>
                                          </p:spTgt>
                                        </p:tgtEl>
                                        <p:attrNameLst>
                                          <p:attrName>style.visibility</p:attrName>
                                        </p:attrNameLst>
                                      </p:cBhvr>
                                      <p:to>
                                        <p:strVal val="visible"/>
                                      </p:to>
                                    </p:set>
                                    <p:animEffect filter="fade" transition="in">
                                      <p:cBhvr additive="repl">
                                        <p:cTn id="166" dur="500"/>
                                        <p:tgtEl>
                                          <p:spTgt spid="128">
                                            <p:txEl>
                                              <p:pRg st="5" end="5"/>
                                            </p:txEl>
                                          </p:spTgt>
                                        </p:tgtEl>
                                      </p:cBhvr>
                                    </p:animEffect>
                                  </p:childTnLst>
                                </p:cTn>
                              </p:par>
                            </p:childTnLst>
                          </p:cTn>
                        </p:par>
                      </p:childTnLst>
                    </p:cTn>
                  </p:par>
                  <p:par>
                    <p:cTn id="167" fill="hold">
                      <p:stCondLst>
                        <p:cond delay="indefinite"/>
                      </p:stCondLst>
                      <p:childTnLst>
                        <p:par>
                          <p:cTn id="168" fill="hold">
                            <p:stCondLst>
                              <p:cond delay="0"/>
                            </p:stCondLst>
                            <p:childTnLst>
                              <p:par>
                                <p:cTn id="169" nodeType="clickEffect" fill="hold" presetClass="entr" presetID="10">
                                  <p:stCondLst>
                                    <p:cond delay="0"/>
                                  </p:stCondLst>
                                  <p:childTnLst>
                                    <p:set>
                                      <p:cBhvr>
                                        <p:cTn id="170" dur="1" fill="hold">
                                          <p:stCondLst>
                                            <p:cond delay="0"/>
                                          </p:stCondLst>
                                        </p:cTn>
                                        <p:tgtEl>
                                          <p:spTgt spid="133"/>
                                        </p:tgtEl>
                                        <p:attrNameLst>
                                          <p:attrName>style.visibility</p:attrName>
                                        </p:attrNameLst>
                                      </p:cBhvr>
                                      <p:to>
                                        <p:strVal val="visible"/>
                                      </p:to>
                                    </p:set>
                                    <p:animEffect filter="fade" transition="in">
                                      <p:cBhvr additive="repl">
                                        <p:cTn id="171" dur="500"/>
                                        <p:tgtEl>
                                          <p:spTgt spid="133"/>
                                        </p:tgtEl>
                                      </p:cBhvr>
                                    </p:animEffect>
                                  </p:childTnLst>
                                </p:cTn>
                              </p:par>
                            </p:childTnLst>
                          </p:cTn>
                        </p:par>
                      </p:childTnLst>
                    </p:cTn>
                  </p:par>
                  <p:par>
                    <p:cTn id="172" fill="hold">
                      <p:stCondLst>
                        <p:cond delay="indefinite"/>
                      </p:stCondLst>
                      <p:childTnLst>
                        <p:par>
                          <p:cTn id="173" fill="hold">
                            <p:stCondLst>
                              <p:cond delay="0"/>
                            </p:stCondLst>
                            <p:childTnLst>
                              <p:par>
                                <p:cTn id="174" nodeType="clickEffect" fill="hold" presetClass="entr" presetID="10">
                                  <p:stCondLst>
                                    <p:cond delay="0"/>
                                  </p:stCondLst>
                                  <p:childTnLst>
                                    <p:set>
                                      <p:cBhvr>
                                        <p:cTn id="175" dur="1" fill="hold">
                                          <p:stCondLst>
                                            <p:cond delay="0"/>
                                          </p:stCondLst>
                                        </p:cTn>
                                        <p:tgtEl>
                                          <p:spTgt spid="128">
                                            <p:txEl>
                                              <p:pRg st="7" end="7"/>
                                            </p:txEl>
                                          </p:spTgt>
                                        </p:tgtEl>
                                        <p:attrNameLst>
                                          <p:attrName>style.visibility</p:attrName>
                                        </p:attrNameLst>
                                      </p:cBhvr>
                                      <p:to>
                                        <p:strVal val="visible"/>
                                      </p:to>
                                    </p:set>
                                    <p:animEffect filter="fade" transition="in">
                                      <p:cBhvr additive="repl">
                                        <p:cTn id="176" dur="500"/>
                                        <p:tgtEl>
                                          <p:spTgt spid="128">
                                            <p:txEl>
                                              <p:pRg st="7" end="7"/>
                                            </p:txEl>
                                          </p:spTgt>
                                        </p:tgtEl>
                                      </p:cBhvr>
                                    </p:animEffect>
                                  </p:childTnLst>
                                </p:cTn>
                              </p:par>
                            </p:childTnLst>
                          </p:cTn>
                        </p:par>
                      </p:childTnLst>
                    </p:cTn>
                  </p:par>
                  <p:par>
                    <p:cTn id="177" fill="hold">
                      <p:stCondLst>
                        <p:cond delay="indefinite"/>
                      </p:stCondLst>
                      <p:childTnLst>
                        <p:par>
                          <p:cTn id="178" fill="hold">
                            <p:stCondLst>
                              <p:cond delay="0"/>
                            </p:stCondLst>
                            <p:childTnLst>
                              <p:par>
                                <p:cTn id="179" nodeType="clickEffect" fill="hold" presetClass="entr" presetID="10">
                                  <p:stCondLst>
                                    <p:cond delay="0"/>
                                  </p:stCondLst>
                                  <p:childTnLst>
                                    <p:set>
                                      <p:cBhvr>
                                        <p:cTn id="180" dur="1" fill="hold">
                                          <p:stCondLst>
                                            <p:cond delay="0"/>
                                          </p:stCondLst>
                                        </p:cTn>
                                        <p:tgtEl>
                                          <p:spTgt spid="125"/>
                                        </p:tgtEl>
                                        <p:attrNameLst>
                                          <p:attrName>style.visibility</p:attrName>
                                        </p:attrNameLst>
                                      </p:cBhvr>
                                      <p:to>
                                        <p:strVal val="visible"/>
                                      </p:to>
                                    </p:set>
                                    <p:animEffect filter="fade" transition="in">
                                      <p:cBhvr additive="repl">
                                        <p:cTn id="181" dur="5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AutoShape 2"/>
          <p:cNvSpPr/>
          <p:nvPr/>
        </p:nvSpPr>
        <p:spPr>
          <a:xfrm>
            <a:off x="0" y="4737960"/>
            <a:ext cx="12191760" cy="21196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35" name="Image 10" descr=""/>
          <p:cNvPicPr/>
          <p:nvPr/>
        </p:nvPicPr>
        <p:blipFill>
          <a:blip r:embed="rId1"/>
          <a:stretch/>
        </p:blipFill>
        <p:spPr>
          <a:xfrm>
            <a:off x="10993680" y="0"/>
            <a:ext cx="1187280" cy="2036880"/>
          </a:xfrm>
          <a:prstGeom prst="rect">
            <a:avLst/>
          </a:prstGeom>
          <a:ln w="0">
            <a:noFill/>
          </a:ln>
        </p:spPr>
      </p:pic>
      <p:pic>
        <p:nvPicPr>
          <p:cNvPr id="136" name="Picture 3" descr="megaphone-noisy_318-82221"/>
          <p:cNvPicPr/>
          <p:nvPr/>
        </p:nvPicPr>
        <p:blipFill>
          <a:blip r:embed="rId2"/>
          <a:stretch/>
        </p:blipFill>
        <p:spPr>
          <a:xfrm>
            <a:off x="0" y="5729400"/>
            <a:ext cx="1087920" cy="805320"/>
          </a:xfrm>
          <a:prstGeom prst="rect">
            <a:avLst/>
          </a:prstGeom>
          <a:ln w="0">
            <a:noFill/>
          </a:ln>
        </p:spPr>
      </p:pic>
      <p:sp>
        <p:nvSpPr>
          <p:cNvPr id="137" name="ZoneTexte 3"/>
          <p:cNvSpPr/>
          <p:nvPr/>
        </p:nvSpPr>
        <p:spPr>
          <a:xfrm rot="21439800">
            <a:off x="1328400" y="5566680"/>
            <a:ext cx="9659160" cy="45612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400" spc="-1" strike="noStrike">
                <a:solidFill>
                  <a:srgbClr val="ffffff"/>
                </a:solidFill>
                <a:latin typeface="Calibri"/>
              </a:rPr>
              <a:t>POUR LA CGT C’EST INACCEPTABLE</a:t>
            </a:r>
            <a:endParaRPr b="0" lang="fr-FR" sz="2400" spc="-1" strike="noStrike">
              <a:latin typeface="Arial"/>
            </a:endParaRPr>
          </a:p>
        </p:txBody>
      </p:sp>
      <p:sp>
        <p:nvSpPr>
          <p:cNvPr id="138" name="Rectangle 4"/>
          <p:cNvSpPr/>
          <p:nvPr/>
        </p:nvSpPr>
        <p:spPr>
          <a:xfrm>
            <a:off x="2933640" y="242280"/>
            <a:ext cx="577116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DEMI-JOURNEE « AVENIR PRO » EN 5°</a:t>
            </a:r>
            <a:endParaRPr b="0" lang="fr-FR" sz="2800" spc="-1" strike="noStrike">
              <a:latin typeface="Arial"/>
            </a:endParaRPr>
          </a:p>
        </p:txBody>
      </p:sp>
      <p:sp>
        <p:nvSpPr>
          <p:cNvPr id="139" name="Rectangle 5"/>
          <p:cNvSpPr/>
          <p:nvPr/>
        </p:nvSpPr>
        <p:spPr>
          <a:xfrm>
            <a:off x="1088280" y="1412640"/>
            <a:ext cx="9593640" cy="2650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2400" spc="-1" strike="noStrike">
                <a:solidFill>
                  <a:srgbClr val="000000"/>
                </a:solidFill>
                <a:latin typeface="Calibri"/>
                <a:ea typeface="Calibri"/>
              </a:rPr>
              <a:t>La création d’une « demi-journée Avenir » en 5°, dévolue aux entreprises, trouve sa cohérence : </a:t>
            </a:r>
            <a:endParaRPr b="0" lang="fr-FR" sz="2400" spc="-1" strike="noStrike">
              <a:latin typeface="Arial"/>
            </a:endParaRPr>
          </a:p>
          <a:p>
            <a:pPr>
              <a:lnSpc>
                <a:spcPct val="100000"/>
              </a:lnSpc>
            </a:pPr>
            <a:r>
              <a:rPr b="0" lang="fr-FR" sz="2400" spc="-1" strike="noStrike">
                <a:solidFill>
                  <a:srgbClr val="000000"/>
                </a:solidFill>
                <a:latin typeface="Calibri"/>
                <a:ea typeface="Calibri"/>
              </a:rPr>
              <a:t>effectuer un calibrage, dès 12 ans, entre</a:t>
            </a:r>
            <a:r>
              <a:rPr b="0" lang="fr-FR" sz="2400" spc="-1" strike="noStrike">
                <a:solidFill>
                  <a:srgbClr val="ff0000"/>
                </a:solidFill>
                <a:latin typeface="Calibri"/>
                <a:ea typeface="Calibri"/>
              </a:rPr>
              <a:t> </a:t>
            </a:r>
            <a:r>
              <a:rPr b="0" lang="fr-FR" sz="2400" spc="-1" strike="noStrike">
                <a:solidFill>
                  <a:srgbClr val="000000"/>
                </a:solidFill>
                <a:latin typeface="Calibri"/>
                <a:ea typeface="Calibri"/>
              </a:rPr>
              <a:t>ceux·celles qui poursuivront leurs études et</a:t>
            </a:r>
            <a:r>
              <a:rPr b="0" lang="fr-FR" sz="2400" spc="-1" strike="noStrike">
                <a:solidFill>
                  <a:srgbClr val="ff0000"/>
                </a:solidFill>
                <a:latin typeface="Calibri"/>
                <a:ea typeface="Calibri"/>
              </a:rPr>
              <a:t> </a:t>
            </a:r>
            <a:r>
              <a:rPr b="0" lang="fr-FR" sz="2400" spc="-1" strike="noStrike">
                <a:solidFill>
                  <a:srgbClr val="000000"/>
                </a:solidFill>
                <a:latin typeface="Calibri"/>
                <a:ea typeface="Calibri"/>
              </a:rPr>
              <a:t>ceux·celles qui iront au travail dès la fin du collège. </a:t>
            </a:r>
            <a:endParaRPr b="0" lang="fr-FR" sz="2400" spc="-1" strike="noStrike">
              <a:latin typeface="Arial"/>
            </a:endParaRPr>
          </a:p>
          <a:p>
            <a:pPr>
              <a:lnSpc>
                <a:spcPct val="100000"/>
              </a:lnSpc>
            </a:pPr>
            <a:r>
              <a:rPr b="0" lang="fr-FR" sz="2400" spc="-1" strike="noStrike">
                <a:solidFill>
                  <a:srgbClr val="000000"/>
                </a:solidFill>
                <a:latin typeface="Calibri"/>
                <a:ea typeface="Calibri"/>
              </a:rPr>
              <a:t>la réforme du collège qui s’annonce s’inscrira fatalement dans cette logique de tri social pour se mettre en conformité avec ce qui a été fait pour le lycée général et technologique. </a:t>
            </a:r>
            <a:endParaRPr b="0" lang="fr-FR" sz="2400" spc="-1" strike="noStrike">
              <a:latin typeface="Arial"/>
            </a:endParaRPr>
          </a:p>
        </p:txBody>
      </p:sp>
    </p:spTree>
  </p:cSld>
  <mc:AlternateContent>
    <mc:Choice Requires="p14">
      <p:transition spd="slow" p14:dur="2000"/>
    </mc:Choice>
    <mc:Fallback>
      <p:transition spd="slow"/>
    </mc:Fallback>
  </mc:AlternateContent>
  <p:timing>
    <p:tnLst>
      <p:par>
        <p:cTn id="182" dur="indefinite" restart="never" nodeType="tmRoot">
          <p:childTnLst>
            <p:seq>
              <p:cTn id="183" dur="indefinite" nodeType="mainSeq">
                <p:childTnLst>
                  <p:par>
                    <p:cTn id="184" fill="hold">
                      <p:stCondLst>
                        <p:cond delay="0"/>
                      </p:stCondLst>
                      <p:childTnLst>
                        <p:par>
                          <p:cTn id="185" fill="hold">
                            <p:stCondLst>
                              <p:cond delay="0"/>
                            </p:stCondLst>
                            <p:childTnLst>
                              <p:par>
                                <p:cTn id="186" nodeType="withEffect" fill="hold" presetClass="entr" presetID="10">
                                  <p:stCondLst>
                                    <p:cond delay="0"/>
                                  </p:stCondLst>
                                  <p:childTnLst>
                                    <p:set>
                                      <p:cBhvr>
                                        <p:cTn id="187" dur="1" fill="hold">
                                          <p:stCondLst>
                                            <p:cond delay="0"/>
                                          </p:stCondLst>
                                        </p:cTn>
                                        <p:tgtEl>
                                          <p:spTgt spid="136"/>
                                        </p:tgtEl>
                                        <p:attrNameLst>
                                          <p:attrName>style.visibility</p:attrName>
                                        </p:attrNameLst>
                                      </p:cBhvr>
                                      <p:to>
                                        <p:strVal val="visible"/>
                                      </p:to>
                                    </p:set>
                                    <p:animEffect filter="fade" transition="in">
                                      <p:cBhvr additive="repl">
                                        <p:cTn id="188" dur="500"/>
                                        <p:tgtEl>
                                          <p:spTgt spid="136"/>
                                        </p:tgtEl>
                                      </p:cBhvr>
                                    </p:animEffect>
                                  </p:childTnLst>
                                </p:cTn>
                              </p:par>
                            </p:childTnLst>
                          </p:cTn>
                        </p:par>
                      </p:childTnLst>
                    </p:cTn>
                  </p:par>
                  <p:par>
                    <p:cTn id="189" fill="hold">
                      <p:stCondLst>
                        <p:cond delay="indefinite"/>
                      </p:stCondLst>
                      <p:childTnLst>
                        <p:par>
                          <p:cTn id="190" fill="hold">
                            <p:stCondLst>
                              <p:cond delay="0"/>
                            </p:stCondLst>
                            <p:childTnLst>
                              <p:par>
                                <p:cTn id="191" nodeType="clickEffect" fill="hold" presetClass="entr" presetID="10">
                                  <p:stCondLst>
                                    <p:cond delay="0"/>
                                  </p:stCondLst>
                                  <p:childTnLst>
                                    <p:set>
                                      <p:cBhvr>
                                        <p:cTn id="192" dur="1" fill="hold">
                                          <p:stCondLst>
                                            <p:cond delay="0"/>
                                          </p:stCondLst>
                                        </p:cTn>
                                        <p:tgtEl>
                                          <p:spTgt spid="139"/>
                                        </p:tgtEl>
                                        <p:attrNameLst>
                                          <p:attrName>style.visibility</p:attrName>
                                        </p:attrNameLst>
                                      </p:cBhvr>
                                      <p:to>
                                        <p:strVal val="visible"/>
                                      </p:to>
                                    </p:set>
                                    <p:animEffect filter="fade" transition="in">
                                      <p:cBhvr additive="repl">
                                        <p:cTn id="193" dur="500"/>
                                        <p:tgtEl>
                                          <p:spTgt spid="139"/>
                                        </p:tgtEl>
                                      </p:cBhvr>
                                    </p:animEffect>
                                  </p:childTnLst>
                                </p:cTn>
                              </p:par>
                            </p:childTnLst>
                          </p:cTn>
                        </p:par>
                      </p:childTnLst>
                    </p:cTn>
                  </p:par>
                  <p:par>
                    <p:cTn id="194" fill="hold">
                      <p:stCondLst>
                        <p:cond delay="indefinite"/>
                      </p:stCondLst>
                      <p:childTnLst>
                        <p:par>
                          <p:cTn id="195" fill="hold">
                            <p:stCondLst>
                              <p:cond delay="0"/>
                            </p:stCondLst>
                            <p:childTnLst>
                              <p:par>
                                <p:cTn id="196" nodeType="clickEffect" fill="hold" presetClass="entr" presetID="10">
                                  <p:stCondLst>
                                    <p:cond delay="0"/>
                                  </p:stCondLst>
                                  <p:childTnLst>
                                    <p:set>
                                      <p:cBhvr>
                                        <p:cTn id="197" dur="1" fill="hold">
                                          <p:stCondLst>
                                            <p:cond delay="0"/>
                                          </p:stCondLst>
                                        </p:cTn>
                                        <p:tgtEl>
                                          <p:spTgt spid="137"/>
                                        </p:tgtEl>
                                        <p:attrNameLst>
                                          <p:attrName>style.visibility</p:attrName>
                                        </p:attrNameLst>
                                      </p:cBhvr>
                                      <p:to>
                                        <p:strVal val="visible"/>
                                      </p:to>
                                    </p:set>
                                    <p:animEffect filter="fade" transition="in">
                                      <p:cBhvr additive="repl">
                                        <p:cTn id="198" dur="500"/>
                                        <p:tgtEl>
                                          <p:spTgt spid="1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AutoShape 2"/>
          <p:cNvSpPr/>
          <p:nvPr/>
        </p:nvSpPr>
        <p:spPr>
          <a:xfrm>
            <a:off x="40320" y="5752080"/>
            <a:ext cx="12151080" cy="119628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41" name="Image 10" descr=""/>
          <p:cNvPicPr/>
          <p:nvPr/>
        </p:nvPicPr>
        <p:blipFill>
          <a:blip r:embed="rId1"/>
          <a:stretch/>
        </p:blipFill>
        <p:spPr>
          <a:xfrm>
            <a:off x="10993680" y="0"/>
            <a:ext cx="1187280" cy="2036880"/>
          </a:xfrm>
          <a:prstGeom prst="rect">
            <a:avLst/>
          </a:prstGeom>
          <a:ln w="0">
            <a:noFill/>
          </a:ln>
        </p:spPr>
      </p:pic>
      <p:pic>
        <p:nvPicPr>
          <p:cNvPr id="142" name="Picture 3" descr="megaphone-noisy_318-82221"/>
          <p:cNvPicPr/>
          <p:nvPr/>
        </p:nvPicPr>
        <p:blipFill>
          <a:blip r:embed="rId2"/>
          <a:stretch/>
        </p:blipFill>
        <p:spPr>
          <a:xfrm>
            <a:off x="0" y="6042240"/>
            <a:ext cx="1087920" cy="805320"/>
          </a:xfrm>
          <a:prstGeom prst="rect">
            <a:avLst/>
          </a:prstGeom>
          <a:ln w="0">
            <a:noFill/>
          </a:ln>
        </p:spPr>
      </p:pic>
      <p:sp>
        <p:nvSpPr>
          <p:cNvPr id="143" name="Rectangle 5"/>
          <p:cNvSpPr/>
          <p:nvPr/>
        </p:nvSpPr>
        <p:spPr>
          <a:xfrm>
            <a:off x="543960" y="1404000"/>
            <a:ext cx="9829440" cy="440280"/>
          </a:xfrm>
          <a:prstGeom prst="rect">
            <a:avLst/>
          </a:prstGeom>
          <a:noFill/>
          <a:ln w="0">
            <a:noFill/>
          </a:ln>
        </p:spPr>
        <p:style>
          <a:lnRef idx="0"/>
          <a:fillRef idx="0"/>
          <a:effectRef idx="0"/>
          <a:fontRef idx="minor"/>
        </p:style>
        <p:txBody>
          <a:bodyPr lIns="90000" rIns="90000" tIns="45000" bIns="45000">
            <a:spAutoFit/>
          </a:bodyPr>
          <a:p>
            <a:pPr algn="just">
              <a:lnSpc>
                <a:spcPct val="115000"/>
              </a:lnSpc>
              <a:spcAft>
                <a:spcPts val="1001"/>
              </a:spcAft>
            </a:pPr>
            <a:r>
              <a:rPr b="0" lang="fr-FR" sz="2000" spc="-1" strike="noStrike">
                <a:solidFill>
                  <a:srgbClr val="000000"/>
                </a:solidFill>
                <a:latin typeface="Calibri"/>
                <a:ea typeface="Calibri"/>
              </a:rPr>
              <a:t>Une contre-vérité, une méconnaissance du terrain, de nos établissements :</a:t>
            </a:r>
            <a:endParaRPr b="0" lang="fr-FR" sz="2000" spc="-1" strike="noStrike">
              <a:latin typeface="Arial"/>
            </a:endParaRPr>
          </a:p>
        </p:txBody>
      </p:sp>
      <p:sp>
        <p:nvSpPr>
          <p:cNvPr id="144" name="Rectangle 8"/>
          <p:cNvSpPr/>
          <p:nvPr/>
        </p:nvSpPr>
        <p:spPr>
          <a:xfrm>
            <a:off x="585000" y="433800"/>
            <a:ext cx="655308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i="1" lang="fr-FR" sz="2800" spc="-1" strike="noStrike">
                <a:solidFill>
                  <a:srgbClr val="c00000"/>
                </a:solidFill>
                <a:latin typeface="Calibri"/>
              </a:rPr>
              <a:t>« Le lycée pro est éloigné de l’entreprise » ?</a:t>
            </a:r>
            <a:endParaRPr b="0" lang="fr-FR" sz="2800" spc="-1" strike="noStrike">
              <a:latin typeface="Arial"/>
            </a:endParaRPr>
          </a:p>
        </p:txBody>
      </p:sp>
      <p:sp>
        <p:nvSpPr>
          <p:cNvPr id="145" name="Rectangle 12"/>
          <p:cNvSpPr/>
          <p:nvPr/>
        </p:nvSpPr>
        <p:spPr>
          <a:xfrm>
            <a:off x="543960" y="2037240"/>
            <a:ext cx="10901520" cy="1818360"/>
          </a:xfrm>
          <a:prstGeom prst="rect">
            <a:avLst/>
          </a:prstGeom>
          <a:noFill/>
          <a:ln w="0">
            <a:noFill/>
          </a:ln>
        </p:spPr>
        <p:style>
          <a:lnRef idx="0"/>
          <a:fillRef idx="0"/>
          <a:effectRef idx="0"/>
          <a:fontRef idx="minor"/>
        </p:style>
        <p:txBody>
          <a:bodyPr lIns="90000" rIns="90000" tIns="45000" bIns="45000">
            <a:spAutoFit/>
          </a:bodyPr>
          <a:p>
            <a:pPr marL="343080" indent="-342720" algn="just">
              <a:lnSpc>
                <a:spcPct val="115000"/>
              </a:lnSpc>
              <a:buClr>
                <a:srgbClr val="000000"/>
              </a:buClr>
              <a:buFont typeface="Symbol"/>
              <a:buChar char=""/>
            </a:pPr>
            <a:r>
              <a:rPr b="0" lang="fr-FR" sz="1800" spc="-1" strike="noStrike">
                <a:solidFill>
                  <a:srgbClr val="000000"/>
                </a:solidFill>
                <a:latin typeface="Calibri"/>
                <a:ea typeface="Calibri"/>
              </a:rPr>
              <a:t>Avant la réforme Blanquer : 30%  du temps d’enseignement pro des élèves dans les entreprises</a:t>
            </a:r>
            <a:endParaRPr b="0" lang="fr-FR" sz="1800" spc="-1" strike="noStrike">
              <a:latin typeface="Arial"/>
            </a:endParaRPr>
          </a:p>
          <a:p>
            <a:pPr marL="343080" indent="-342720" algn="just">
              <a:lnSpc>
                <a:spcPct val="115000"/>
              </a:lnSpc>
              <a:buClr>
                <a:srgbClr val="000000"/>
              </a:buClr>
              <a:buFont typeface="Symbol"/>
              <a:buChar char=""/>
            </a:pPr>
            <a:r>
              <a:rPr b="0" lang="fr-FR" sz="1800" spc="-1" strike="noStrike">
                <a:solidFill>
                  <a:srgbClr val="000000"/>
                </a:solidFill>
                <a:latin typeface="Calibri"/>
                <a:ea typeface="Calibri"/>
              </a:rPr>
              <a:t>Avec la réforme Blanquer de 2018 :  </a:t>
            </a:r>
            <a:r>
              <a:rPr b="0" lang="fr-FR" sz="1800" spc="-1" strike="noStrike">
                <a:solidFill>
                  <a:srgbClr val="000000"/>
                </a:solidFill>
                <a:latin typeface="Calibri"/>
                <a:ea typeface="Calibri"/>
              </a:rPr>
              <a:t>les élèves de bac pro ont</a:t>
            </a:r>
            <a:endParaRPr b="0" lang="fr-FR" sz="1800" spc="-1" strike="noStrike">
              <a:latin typeface="Arial"/>
            </a:endParaRPr>
          </a:p>
          <a:p>
            <a:pPr>
              <a:lnSpc>
                <a:spcPct val="100000"/>
              </a:lnSpc>
            </a:pPr>
            <a:r>
              <a:rPr b="0" lang="fr-FR" sz="1800" spc="-1" strike="noStrike">
                <a:solidFill>
                  <a:srgbClr val="000000"/>
                </a:solidFill>
                <a:latin typeface="Calibri"/>
                <a:ea typeface="Calibri"/>
              </a:rPr>
              <a:t>      </a:t>
            </a:r>
            <a:r>
              <a:rPr b="0" lang="fr-FR" sz="1800" spc="-1" strike="noStrike">
                <a:solidFill>
                  <a:srgbClr val="000000"/>
                </a:solidFill>
                <a:latin typeface="Calibri"/>
                <a:ea typeface="Calibri"/>
              </a:rPr>
              <a:t>84 semaines de cours X 15h EP = 1260 h</a:t>
            </a:r>
            <a:endParaRPr b="0" lang="fr-FR" sz="1800" spc="-1" strike="noStrike">
              <a:latin typeface="Arial"/>
            </a:endParaRPr>
          </a:p>
          <a:p>
            <a:pPr>
              <a:lnSpc>
                <a:spcPct val="100000"/>
              </a:lnSpc>
            </a:pPr>
            <a:r>
              <a:rPr b="0" lang="fr-FR" sz="1800" spc="-1" strike="noStrike">
                <a:solidFill>
                  <a:srgbClr val="000000"/>
                </a:solidFill>
                <a:latin typeface="Calibri"/>
                <a:ea typeface="Calibri"/>
              </a:rPr>
              <a:t>      </a:t>
            </a:r>
            <a:r>
              <a:rPr b="0" lang="fr-FR" sz="1800" spc="-1" strike="noStrike">
                <a:solidFill>
                  <a:srgbClr val="000000"/>
                </a:solidFill>
                <a:latin typeface="Calibri"/>
                <a:ea typeface="Calibri"/>
              </a:rPr>
              <a:t>22 semaines de PFMP X 35h= 770 h </a:t>
            </a:r>
            <a:endParaRPr b="0" lang="fr-FR" sz="1800" spc="-1" strike="noStrike">
              <a:latin typeface="Arial"/>
            </a:endParaRPr>
          </a:p>
          <a:p>
            <a:pPr>
              <a:lnSpc>
                <a:spcPct val="100000"/>
              </a:lnSpc>
            </a:pPr>
            <a:endParaRPr b="0" lang="fr-FR" sz="1800" spc="-1" strike="noStrike">
              <a:latin typeface="Arial"/>
            </a:endParaRPr>
          </a:p>
          <a:p>
            <a:pPr>
              <a:lnSpc>
                <a:spcPct val="100000"/>
              </a:lnSpc>
            </a:pPr>
            <a:r>
              <a:rPr b="0" lang="fr-FR" sz="1800" spc="-1" strike="noStrike">
                <a:solidFill>
                  <a:srgbClr val="000000"/>
                </a:solidFill>
                <a:latin typeface="Calibri"/>
                <a:ea typeface="Calibri"/>
              </a:rPr>
              <a:t>	</a:t>
            </a:r>
            <a:r>
              <a:rPr b="0" lang="fr-FR" sz="1800" spc="-1" strike="noStrike">
                <a:solidFill>
                  <a:srgbClr val="000000"/>
                </a:solidFill>
                <a:latin typeface="Calibri"/>
                <a:ea typeface="Calibri"/>
              </a:rPr>
              <a:t>CONSÉQUENCES : 40% du temps d'EP en entreprise</a:t>
            </a:r>
            <a:endParaRPr b="0" lang="fr-FR" sz="1800" spc="-1" strike="noStrike">
              <a:latin typeface="Arial"/>
            </a:endParaRPr>
          </a:p>
        </p:txBody>
      </p:sp>
      <p:sp>
        <p:nvSpPr>
          <p:cNvPr id="146" name="ZoneTexte 13"/>
          <p:cNvSpPr/>
          <p:nvPr/>
        </p:nvSpPr>
        <p:spPr>
          <a:xfrm rot="21439800">
            <a:off x="1221480" y="5879520"/>
            <a:ext cx="9546480" cy="51696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i="1" lang="fr-FR" sz="2800" spc="-1" strike="noStrike">
                <a:solidFill>
                  <a:srgbClr val="ffffff"/>
                </a:solidFill>
                <a:latin typeface="Calibri"/>
                <a:ea typeface="Times New Roman"/>
              </a:rPr>
              <a:t>ENCORE UNE REFORME HORS-SOL !</a:t>
            </a:r>
            <a:endParaRPr b="0" lang="fr-FR" sz="2800" spc="-1" strike="noStrike">
              <a:latin typeface="Arial"/>
            </a:endParaRPr>
          </a:p>
        </p:txBody>
      </p:sp>
      <p:sp>
        <p:nvSpPr>
          <p:cNvPr id="147" name="ZoneTexte 2"/>
          <p:cNvSpPr/>
          <p:nvPr/>
        </p:nvSpPr>
        <p:spPr>
          <a:xfrm>
            <a:off x="896400" y="1018440"/>
            <a:ext cx="7894800" cy="3337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600" spc="-1" strike="noStrike">
                <a:solidFill>
                  <a:srgbClr val="000000"/>
                </a:solidFill>
                <a:latin typeface="Calibri"/>
              </a:rPr>
              <a:t>Macron depuis l’« Appartement témoin » (lycée Tabarly / Entreprise Bénéteau) </a:t>
            </a:r>
            <a:endParaRPr b="0" lang="fr-FR" sz="1600" spc="-1" strike="noStrike">
              <a:latin typeface="Arial"/>
            </a:endParaRPr>
          </a:p>
        </p:txBody>
      </p:sp>
      <p:sp>
        <p:nvSpPr>
          <p:cNvPr id="148" name="Rectangle 1"/>
          <p:cNvSpPr/>
          <p:nvPr/>
        </p:nvSpPr>
        <p:spPr>
          <a:xfrm>
            <a:off x="543960" y="4255560"/>
            <a:ext cx="10311480" cy="1351080"/>
          </a:xfrm>
          <a:prstGeom prst="rect">
            <a:avLst/>
          </a:prstGeom>
          <a:noFill/>
          <a:ln w="0">
            <a:noFill/>
          </a:ln>
        </p:spPr>
        <p:style>
          <a:lnRef idx="0"/>
          <a:fillRef idx="0"/>
          <a:effectRef idx="0"/>
          <a:fontRef idx="minor"/>
        </p:style>
        <p:txBody>
          <a:bodyPr lIns="90000" rIns="90000" tIns="45000" bIns="45000">
            <a:spAutoFit/>
          </a:bodyPr>
          <a:p>
            <a:pPr algn="just">
              <a:lnSpc>
                <a:spcPct val="115000"/>
              </a:lnSpc>
            </a:pPr>
            <a:r>
              <a:rPr b="0" lang="fr-FR" sz="1800" spc="-1" strike="noStrike">
                <a:solidFill>
                  <a:srgbClr val="000000"/>
                </a:solidFill>
                <a:latin typeface="Calibri"/>
                <a:ea typeface="Calibri"/>
              </a:rPr>
              <a:t>De plus :</a:t>
            </a:r>
            <a:endParaRPr b="0" lang="fr-FR" sz="1800" spc="-1" strike="noStrike">
              <a:latin typeface="Arial"/>
            </a:endParaRPr>
          </a:p>
          <a:p>
            <a:pPr marL="343080" indent="-342720" algn="just">
              <a:lnSpc>
                <a:spcPct val="115000"/>
              </a:lnSpc>
              <a:buClr>
                <a:srgbClr val="000000"/>
              </a:buClr>
              <a:buFont typeface="Symbol"/>
              <a:buChar char=""/>
            </a:pPr>
            <a:r>
              <a:rPr b="0" lang="fr-FR" sz="1800" spc="-1" strike="noStrike">
                <a:solidFill>
                  <a:srgbClr val="000000"/>
                </a:solidFill>
                <a:latin typeface="Calibri"/>
                <a:ea typeface="Calibri"/>
              </a:rPr>
              <a:t>Beaucoup de nos élèves travaillent le week-end et les vacances dans des entreprises </a:t>
            </a:r>
            <a:endParaRPr b="0" lang="fr-FR" sz="1800" spc="-1" strike="noStrike">
              <a:latin typeface="Arial"/>
            </a:endParaRPr>
          </a:p>
          <a:p>
            <a:pPr marL="343080" indent="-342720" algn="just">
              <a:lnSpc>
                <a:spcPct val="115000"/>
              </a:lnSpc>
              <a:buClr>
                <a:srgbClr val="000000"/>
              </a:buClr>
              <a:buFont typeface="Symbol"/>
              <a:buChar char=""/>
            </a:pPr>
            <a:r>
              <a:rPr b="0" lang="fr-FR" sz="1800" spc="-1" strike="noStrike">
                <a:solidFill>
                  <a:srgbClr val="000000"/>
                </a:solidFill>
                <a:latin typeface="Calibri"/>
                <a:ea typeface="Calibri"/>
              </a:rPr>
              <a:t>La majorité des collègues d’enseignement pro ont travaillé, avant d’enseigner, dans des entreprises et qui plus est les non-titulaires (15% des enseignants du pro), </a:t>
            </a:r>
            <a:endParaRPr b="0" lang="fr-FR" sz="1800" spc="-1" strike="noStrike">
              <a:latin typeface="Arial"/>
            </a:endParaRPr>
          </a:p>
        </p:txBody>
      </p:sp>
      <p:sp>
        <p:nvSpPr>
          <p:cNvPr id="149" name="Rectangle 14"/>
          <p:cNvSpPr/>
          <p:nvPr/>
        </p:nvSpPr>
        <p:spPr>
          <a:xfrm rot="21435000">
            <a:off x="1720800" y="6242040"/>
            <a:ext cx="10036800" cy="39492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000" spc="-1" strike="noStrike">
                <a:solidFill>
                  <a:srgbClr val="ffffff"/>
                </a:solidFill>
                <a:latin typeface="Calibri"/>
              </a:rPr>
              <a:t>REVENDICATION CGT : BAISSER LE NOMBRE DE SEMAINES DE PFMP  (16 semaines en bac pro)</a:t>
            </a:r>
            <a:endParaRPr b="0" lang="fr-FR" sz="2000" spc="-1" strike="noStrike">
              <a:latin typeface="Arial"/>
            </a:endParaRPr>
          </a:p>
        </p:txBody>
      </p:sp>
      <p:sp>
        <p:nvSpPr>
          <p:cNvPr id="150" name="ZoneTexte 3"/>
          <p:cNvSpPr/>
          <p:nvPr/>
        </p:nvSpPr>
        <p:spPr>
          <a:xfrm>
            <a:off x="7179840" y="3190680"/>
            <a:ext cx="4360680" cy="91332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rPr>
              <a:t>Textes de référence : </a:t>
            </a:r>
            <a:r>
              <a:rPr b="0" lang="fr-FR" sz="1800" spc="-1" strike="noStrike" u="sng">
                <a:solidFill>
                  <a:srgbClr val="0563c1"/>
                </a:solidFill>
                <a:uFillTx/>
                <a:latin typeface="Calibri"/>
                <a:hlinkClick r:id="rId3"/>
              </a:rPr>
              <a:t>https://www.education.gouv.fr/bo/16/Hebdo13/MENE1608407C.htm?cid_bo=100542</a:t>
            </a:r>
            <a:endParaRPr b="0" lang="fr-FR" sz="1800" spc="-1" strike="noStrike">
              <a:latin typeface="Arial"/>
            </a:endParaRPr>
          </a:p>
          <a:p>
            <a:pPr>
              <a:lnSpc>
                <a:spcPct val="100000"/>
              </a:lnSpc>
            </a:pPr>
            <a:endParaRPr b="0" lang="fr-FR" sz="1800" spc="-1" strike="noStrike">
              <a:latin typeface="Arial"/>
            </a:endParaRPr>
          </a:p>
        </p:txBody>
      </p:sp>
    </p:spTree>
  </p:cSld>
  <mc:AlternateContent>
    <mc:Choice Requires="p14">
      <p:transition spd="slow" p14:dur="2000"/>
    </mc:Choice>
    <mc:Fallback>
      <p:transition spd="slow"/>
    </mc:Fallback>
  </mc:AlternateContent>
  <p:timing>
    <p:tnLst>
      <p:par>
        <p:cTn id="199" dur="indefinite" restart="never" nodeType="tmRoot">
          <p:childTnLst>
            <p:seq>
              <p:cTn id="200" dur="indefinite" nodeType="mainSeq">
                <p:childTnLst>
                  <p:par>
                    <p:cTn id="201" fill="hold">
                      <p:stCondLst>
                        <p:cond delay="0"/>
                      </p:stCondLst>
                      <p:childTnLst>
                        <p:par>
                          <p:cTn id="202" fill="hold">
                            <p:stCondLst>
                              <p:cond delay="0"/>
                            </p:stCondLst>
                            <p:childTnLst>
                              <p:par>
                                <p:cTn id="203" nodeType="withEffect" fill="hold" presetClass="entr" presetID="10">
                                  <p:stCondLst>
                                    <p:cond delay="0"/>
                                  </p:stCondLst>
                                  <p:childTnLst>
                                    <p:set>
                                      <p:cBhvr>
                                        <p:cTn id="204" dur="1" fill="hold">
                                          <p:stCondLst>
                                            <p:cond delay="0"/>
                                          </p:stCondLst>
                                        </p:cTn>
                                        <p:tgtEl>
                                          <p:spTgt spid="142"/>
                                        </p:tgtEl>
                                        <p:attrNameLst>
                                          <p:attrName>style.visibility</p:attrName>
                                        </p:attrNameLst>
                                      </p:cBhvr>
                                      <p:to>
                                        <p:strVal val="visible"/>
                                      </p:to>
                                    </p:set>
                                    <p:animEffect filter="fade" transition="in">
                                      <p:cBhvr additive="repl">
                                        <p:cTn id="205" dur="500"/>
                                        <p:tgtEl>
                                          <p:spTgt spid="142"/>
                                        </p:tgtEl>
                                      </p:cBhvr>
                                    </p:animEffect>
                                  </p:childTnLst>
                                </p:cTn>
                              </p:par>
                            </p:childTnLst>
                          </p:cTn>
                        </p:par>
                      </p:childTnLst>
                    </p:cTn>
                  </p:par>
                  <p:par>
                    <p:cTn id="206" fill="hold">
                      <p:stCondLst>
                        <p:cond delay="indefinite"/>
                      </p:stCondLst>
                      <p:childTnLst>
                        <p:par>
                          <p:cTn id="207" fill="hold">
                            <p:stCondLst>
                              <p:cond delay="0"/>
                            </p:stCondLst>
                            <p:childTnLst>
                              <p:par>
                                <p:cTn id="208" nodeType="clickEffect" fill="hold" presetClass="entr" presetID="10">
                                  <p:stCondLst>
                                    <p:cond delay="0"/>
                                  </p:stCondLst>
                                  <p:childTnLst>
                                    <p:set>
                                      <p:cBhvr>
                                        <p:cTn id="209" dur="1" fill="hold">
                                          <p:stCondLst>
                                            <p:cond delay="0"/>
                                          </p:stCondLst>
                                        </p:cTn>
                                        <p:tgtEl>
                                          <p:spTgt spid="143"/>
                                        </p:tgtEl>
                                        <p:attrNameLst>
                                          <p:attrName>style.visibility</p:attrName>
                                        </p:attrNameLst>
                                      </p:cBhvr>
                                      <p:to>
                                        <p:strVal val="visible"/>
                                      </p:to>
                                    </p:set>
                                    <p:animEffect filter="fade" transition="in">
                                      <p:cBhvr additive="repl">
                                        <p:cTn id="210" dur="500"/>
                                        <p:tgtEl>
                                          <p:spTgt spid="143"/>
                                        </p:tgtEl>
                                      </p:cBhvr>
                                    </p:animEffect>
                                  </p:childTnLst>
                                </p:cTn>
                              </p:par>
                            </p:childTnLst>
                          </p:cTn>
                        </p:par>
                      </p:childTnLst>
                    </p:cTn>
                  </p:par>
                  <p:par>
                    <p:cTn id="211" fill="hold">
                      <p:stCondLst>
                        <p:cond delay="indefinite"/>
                      </p:stCondLst>
                      <p:childTnLst>
                        <p:par>
                          <p:cTn id="212" fill="hold">
                            <p:stCondLst>
                              <p:cond delay="0"/>
                            </p:stCondLst>
                            <p:childTnLst>
                              <p:par>
                                <p:cTn id="213" nodeType="clickEffect" fill="hold" presetClass="entr" presetID="10">
                                  <p:stCondLst>
                                    <p:cond delay="0"/>
                                  </p:stCondLst>
                                  <p:childTnLst>
                                    <p:set>
                                      <p:cBhvr>
                                        <p:cTn id="214" dur="1" fill="hold">
                                          <p:stCondLst>
                                            <p:cond delay="0"/>
                                          </p:stCondLst>
                                        </p:cTn>
                                        <p:tgtEl>
                                          <p:spTgt spid="145">
                                            <p:txEl>
                                              <p:pRg st="0" end="0"/>
                                            </p:txEl>
                                          </p:spTgt>
                                        </p:tgtEl>
                                        <p:attrNameLst>
                                          <p:attrName>style.visibility</p:attrName>
                                        </p:attrNameLst>
                                      </p:cBhvr>
                                      <p:to>
                                        <p:strVal val="visible"/>
                                      </p:to>
                                    </p:set>
                                    <p:animEffect filter="fade" transition="in">
                                      <p:cBhvr additive="repl">
                                        <p:cTn id="215" dur="500"/>
                                        <p:tgtEl>
                                          <p:spTgt spid="145">
                                            <p:txEl>
                                              <p:pRg st="0" end="0"/>
                                            </p:txEl>
                                          </p:spTgt>
                                        </p:tgtEl>
                                      </p:cBhvr>
                                    </p:animEffect>
                                  </p:childTnLst>
                                </p:cTn>
                              </p:par>
                            </p:childTnLst>
                          </p:cTn>
                        </p:par>
                      </p:childTnLst>
                    </p:cTn>
                  </p:par>
                  <p:par>
                    <p:cTn id="216" fill="hold">
                      <p:stCondLst>
                        <p:cond delay="indefinite"/>
                      </p:stCondLst>
                      <p:childTnLst>
                        <p:par>
                          <p:cTn id="217" fill="hold">
                            <p:stCondLst>
                              <p:cond delay="0"/>
                            </p:stCondLst>
                            <p:childTnLst>
                              <p:par>
                                <p:cTn id="218" nodeType="clickEffect" fill="hold" presetClass="entr" presetID="10">
                                  <p:stCondLst>
                                    <p:cond delay="0"/>
                                  </p:stCondLst>
                                  <p:childTnLst>
                                    <p:set>
                                      <p:cBhvr>
                                        <p:cTn id="219" dur="1" fill="hold">
                                          <p:stCondLst>
                                            <p:cond delay="0"/>
                                          </p:stCondLst>
                                        </p:cTn>
                                        <p:tgtEl>
                                          <p:spTgt spid="145">
                                            <p:txEl>
                                              <p:pRg st="1" end="1"/>
                                            </p:txEl>
                                          </p:spTgt>
                                        </p:tgtEl>
                                        <p:attrNameLst>
                                          <p:attrName>style.visibility</p:attrName>
                                        </p:attrNameLst>
                                      </p:cBhvr>
                                      <p:to>
                                        <p:strVal val="visible"/>
                                      </p:to>
                                    </p:set>
                                    <p:animEffect filter="fade" transition="in">
                                      <p:cBhvr additive="repl">
                                        <p:cTn id="220" dur="500"/>
                                        <p:tgtEl>
                                          <p:spTgt spid="145">
                                            <p:txEl>
                                              <p:pRg st="1" end="1"/>
                                            </p:txEl>
                                          </p:spTgt>
                                        </p:tgtEl>
                                      </p:cBhvr>
                                    </p:animEffect>
                                  </p:childTnLst>
                                </p:cTn>
                              </p:par>
                            </p:childTnLst>
                          </p:cTn>
                        </p:par>
                      </p:childTnLst>
                    </p:cTn>
                  </p:par>
                  <p:par>
                    <p:cTn id="221" fill="hold">
                      <p:stCondLst>
                        <p:cond delay="indefinite"/>
                      </p:stCondLst>
                      <p:childTnLst>
                        <p:par>
                          <p:cTn id="222" fill="hold">
                            <p:stCondLst>
                              <p:cond delay="0"/>
                            </p:stCondLst>
                            <p:childTnLst>
                              <p:par>
                                <p:cTn id="223" nodeType="clickEffect" fill="hold" presetClass="entr" presetID="10">
                                  <p:stCondLst>
                                    <p:cond delay="0"/>
                                  </p:stCondLst>
                                  <p:childTnLst>
                                    <p:set>
                                      <p:cBhvr>
                                        <p:cTn id="224" dur="1" fill="hold">
                                          <p:stCondLst>
                                            <p:cond delay="0"/>
                                          </p:stCondLst>
                                        </p:cTn>
                                        <p:tgtEl>
                                          <p:spTgt spid="145">
                                            <p:txEl>
                                              <p:pRg st="2" end="2"/>
                                            </p:txEl>
                                          </p:spTgt>
                                        </p:tgtEl>
                                        <p:attrNameLst>
                                          <p:attrName>style.visibility</p:attrName>
                                        </p:attrNameLst>
                                      </p:cBhvr>
                                      <p:to>
                                        <p:strVal val="visible"/>
                                      </p:to>
                                    </p:set>
                                    <p:animEffect filter="fade" transition="in">
                                      <p:cBhvr additive="repl">
                                        <p:cTn id="225" dur="500"/>
                                        <p:tgtEl>
                                          <p:spTgt spid="145">
                                            <p:txEl>
                                              <p:pRg st="2" end="2"/>
                                            </p:txEl>
                                          </p:spTgt>
                                        </p:tgtEl>
                                      </p:cBhvr>
                                    </p:animEffect>
                                  </p:childTnLst>
                                </p:cTn>
                              </p:par>
                            </p:childTnLst>
                          </p:cTn>
                        </p:par>
                      </p:childTnLst>
                    </p:cTn>
                  </p:par>
                  <p:par>
                    <p:cTn id="226" fill="hold">
                      <p:stCondLst>
                        <p:cond delay="indefinite"/>
                      </p:stCondLst>
                      <p:childTnLst>
                        <p:par>
                          <p:cTn id="227" fill="hold">
                            <p:stCondLst>
                              <p:cond delay="0"/>
                            </p:stCondLst>
                            <p:childTnLst>
                              <p:par>
                                <p:cTn id="228" nodeType="clickEffect" fill="hold" presetClass="entr" presetID="10">
                                  <p:stCondLst>
                                    <p:cond delay="0"/>
                                  </p:stCondLst>
                                  <p:childTnLst>
                                    <p:set>
                                      <p:cBhvr>
                                        <p:cTn id="229" dur="1" fill="hold">
                                          <p:stCondLst>
                                            <p:cond delay="0"/>
                                          </p:stCondLst>
                                        </p:cTn>
                                        <p:tgtEl>
                                          <p:spTgt spid="145">
                                            <p:txEl>
                                              <p:pRg st="3" end="3"/>
                                            </p:txEl>
                                          </p:spTgt>
                                        </p:tgtEl>
                                        <p:attrNameLst>
                                          <p:attrName>style.visibility</p:attrName>
                                        </p:attrNameLst>
                                      </p:cBhvr>
                                      <p:to>
                                        <p:strVal val="visible"/>
                                      </p:to>
                                    </p:set>
                                    <p:animEffect filter="fade" transition="in">
                                      <p:cBhvr additive="repl">
                                        <p:cTn id="230" dur="500"/>
                                        <p:tgtEl>
                                          <p:spTgt spid="145">
                                            <p:txEl>
                                              <p:pRg st="3" end="3"/>
                                            </p:txEl>
                                          </p:spTgt>
                                        </p:tgtEl>
                                      </p:cBhvr>
                                    </p:animEffect>
                                  </p:childTnLst>
                                </p:cTn>
                              </p:par>
                            </p:childTnLst>
                          </p:cTn>
                        </p:par>
                      </p:childTnLst>
                    </p:cTn>
                  </p:par>
                  <p:par>
                    <p:cTn id="231" fill="hold">
                      <p:stCondLst>
                        <p:cond delay="indefinite"/>
                      </p:stCondLst>
                      <p:childTnLst>
                        <p:par>
                          <p:cTn id="232" fill="hold">
                            <p:stCondLst>
                              <p:cond delay="0"/>
                            </p:stCondLst>
                            <p:childTnLst>
                              <p:par>
                                <p:cTn id="233" nodeType="clickEffect" fill="hold" presetClass="entr" presetID="10">
                                  <p:stCondLst>
                                    <p:cond delay="0"/>
                                  </p:stCondLst>
                                  <p:childTnLst>
                                    <p:set>
                                      <p:cBhvr>
                                        <p:cTn id="234" dur="1" fill="hold">
                                          <p:stCondLst>
                                            <p:cond delay="0"/>
                                          </p:stCondLst>
                                        </p:cTn>
                                        <p:tgtEl>
                                          <p:spTgt spid="145">
                                            <p:txEl>
                                              <p:pRg st="5" end="5"/>
                                            </p:txEl>
                                          </p:spTgt>
                                        </p:tgtEl>
                                        <p:attrNameLst>
                                          <p:attrName>style.visibility</p:attrName>
                                        </p:attrNameLst>
                                      </p:cBhvr>
                                      <p:to>
                                        <p:strVal val="visible"/>
                                      </p:to>
                                    </p:set>
                                    <p:animEffect filter="fade" transition="in">
                                      <p:cBhvr additive="repl">
                                        <p:cTn id="235" dur="500"/>
                                        <p:tgtEl>
                                          <p:spTgt spid="145">
                                            <p:txEl>
                                              <p:pRg st="5" end="5"/>
                                            </p:txEl>
                                          </p:spTgt>
                                        </p:tgtEl>
                                      </p:cBhvr>
                                    </p:animEffect>
                                  </p:childTnLst>
                                </p:cTn>
                              </p:par>
                            </p:childTnLst>
                          </p:cTn>
                        </p:par>
                      </p:childTnLst>
                    </p:cTn>
                  </p:par>
                  <p:par>
                    <p:cTn id="236" fill="hold">
                      <p:stCondLst>
                        <p:cond delay="indefinite"/>
                      </p:stCondLst>
                      <p:childTnLst>
                        <p:par>
                          <p:cTn id="237" fill="hold">
                            <p:stCondLst>
                              <p:cond delay="0"/>
                            </p:stCondLst>
                            <p:childTnLst>
                              <p:par>
                                <p:cTn id="238" nodeType="clickEffect" fill="hold" presetClass="entr" presetID="10">
                                  <p:stCondLst>
                                    <p:cond delay="0"/>
                                  </p:stCondLst>
                                  <p:childTnLst>
                                    <p:set>
                                      <p:cBhvr>
                                        <p:cTn id="239" dur="1" fill="hold">
                                          <p:stCondLst>
                                            <p:cond delay="0"/>
                                          </p:stCondLst>
                                        </p:cTn>
                                        <p:tgtEl>
                                          <p:spTgt spid="148"/>
                                        </p:tgtEl>
                                        <p:attrNameLst>
                                          <p:attrName>style.visibility</p:attrName>
                                        </p:attrNameLst>
                                      </p:cBhvr>
                                      <p:to>
                                        <p:strVal val="visible"/>
                                      </p:to>
                                    </p:set>
                                    <p:animEffect filter="fade" transition="in">
                                      <p:cBhvr additive="repl">
                                        <p:cTn id="240" dur="500"/>
                                        <p:tgtEl>
                                          <p:spTgt spid="148"/>
                                        </p:tgtEl>
                                      </p:cBhvr>
                                    </p:animEffect>
                                  </p:childTnLst>
                                </p:cTn>
                              </p:par>
                            </p:childTnLst>
                          </p:cTn>
                        </p:par>
                      </p:childTnLst>
                    </p:cTn>
                  </p:par>
                  <p:par>
                    <p:cTn id="241" fill="hold">
                      <p:stCondLst>
                        <p:cond delay="indefinite"/>
                      </p:stCondLst>
                      <p:childTnLst>
                        <p:par>
                          <p:cTn id="242" fill="hold">
                            <p:stCondLst>
                              <p:cond delay="0"/>
                            </p:stCondLst>
                            <p:childTnLst>
                              <p:par>
                                <p:cTn id="243" nodeType="clickEffect" fill="hold" presetClass="entr" presetID="10">
                                  <p:stCondLst>
                                    <p:cond delay="0"/>
                                  </p:stCondLst>
                                  <p:childTnLst>
                                    <p:set>
                                      <p:cBhvr>
                                        <p:cTn id="244" dur="1" fill="hold">
                                          <p:stCondLst>
                                            <p:cond delay="0"/>
                                          </p:stCondLst>
                                        </p:cTn>
                                        <p:tgtEl>
                                          <p:spTgt spid="150"/>
                                        </p:tgtEl>
                                        <p:attrNameLst>
                                          <p:attrName>style.visibility</p:attrName>
                                        </p:attrNameLst>
                                      </p:cBhvr>
                                      <p:to>
                                        <p:strVal val="visible"/>
                                      </p:to>
                                    </p:set>
                                    <p:animEffect filter="fade" transition="in">
                                      <p:cBhvr additive="repl">
                                        <p:cTn id="245" dur="500"/>
                                        <p:tgtEl>
                                          <p:spTgt spid="150"/>
                                        </p:tgtEl>
                                      </p:cBhvr>
                                    </p:animEffect>
                                  </p:childTnLst>
                                </p:cTn>
                              </p:par>
                            </p:childTnLst>
                          </p:cTn>
                        </p:par>
                      </p:childTnLst>
                    </p:cTn>
                  </p:par>
                  <p:par>
                    <p:cTn id="246" fill="hold">
                      <p:stCondLst>
                        <p:cond delay="indefinite"/>
                      </p:stCondLst>
                      <p:childTnLst>
                        <p:par>
                          <p:cTn id="247" fill="hold">
                            <p:stCondLst>
                              <p:cond delay="0"/>
                            </p:stCondLst>
                            <p:childTnLst>
                              <p:par>
                                <p:cTn id="248" nodeType="clickEffect" fill="hold" presetClass="entr" presetID="10">
                                  <p:stCondLst>
                                    <p:cond delay="0"/>
                                  </p:stCondLst>
                                  <p:childTnLst>
                                    <p:set>
                                      <p:cBhvr>
                                        <p:cTn id="249" dur="1" fill="hold">
                                          <p:stCondLst>
                                            <p:cond delay="0"/>
                                          </p:stCondLst>
                                        </p:cTn>
                                        <p:tgtEl>
                                          <p:spTgt spid="146"/>
                                        </p:tgtEl>
                                        <p:attrNameLst>
                                          <p:attrName>style.visibility</p:attrName>
                                        </p:attrNameLst>
                                      </p:cBhvr>
                                      <p:to>
                                        <p:strVal val="visible"/>
                                      </p:to>
                                    </p:set>
                                    <p:animEffect filter="fade" transition="in">
                                      <p:cBhvr additive="repl">
                                        <p:cTn id="250" dur="500"/>
                                        <p:tgtEl>
                                          <p:spTgt spid="146"/>
                                        </p:tgtEl>
                                      </p:cBhvr>
                                    </p:animEffect>
                                  </p:childTnLst>
                                </p:cTn>
                              </p:par>
                            </p:childTnLst>
                          </p:cTn>
                        </p:par>
                      </p:childTnLst>
                    </p:cTn>
                  </p:par>
                  <p:par>
                    <p:cTn id="251" fill="hold">
                      <p:stCondLst>
                        <p:cond delay="indefinite"/>
                      </p:stCondLst>
                      <p:childTnLst>
                        <p:par>
                          <p:cTn id="252" fill="hold">
                            <p:stCondLst>
                              <p:cond delay="0"/>
                            </p:stCondLst>
                            <p:childTnLst>
                              <p:par>
                                <p:cTn id="253" nodeType="clickEffect" fill="hold" presetClass="entr" presetID="10">
                                  <p:stCondLst>
                                    <p:cond delay="0"/>
                                  </p:stCondLst>
                                  <p:childTnLst>
                                    <p:set>
                                      <p:cBhvr>
                                        <p:cTn id="254" dur="1" fill="hold">
                                          <p:stCondLst>
                                            <p:cond delay="0"/>
                                          </p:stCondLst>
                                        </p:cTn>
                                        <p:tgtEl>
                                          <p:spTgt spid="149"/>
                                        </p:tgtEl>
                                        <p:attrNameLst>
                                          <p:attrName>style.visibility</p:attrName>
                                        </p:attrNameLst>
                                      </p:cBhvr>
                                      <p:to>
                                        <p:strVal val="visible"/>
                                      </p:to>
                                    </p:set>
                                    <p:animEffect filter="fade" transition="in">
                                      <p:cBhvr additive="repl">
                                        <p:cTn id="255" dur="500"/>
                                        <p:tgtEl>
                                          <p:spTgt spid="1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AutoShape 2"/>
          <p:cNvSpPr/>
          <p:nvPr/>
        </p:nvSpPr>
        <p:spPr>
          <a:xfrm>
            <a:off x="0" y="5244840"/>
            <a:ext cx="12191760" cy="165456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52" name="Image 10" descr=""/>
          <p:cNvPicPr/>
          <p:nvPr/>
        </p:nvPicPr>
        <p:blipFill>
          <a:blip r:embed="rId1"/>
          <a:stretch/>
        </p:blipFill>
        <p:spPr>
          <a:xfrm>
            <a:off x="10993680" y="0"/>
            <a:ext cx="1187280" cy="2036880"/>
          </a:xfrm>
          <a:prstGeom prst="rect">
            <a:avLst/>
          </a:prstGeom>
          <a:ln w="0">
            <a:noFill/>
          </a:ln>
        </p:spPr>
      </p:pic>
      <p:pic>
        <p:nvPicPr>
          <p:cNvPr id="153" name="Picture 3" descr="megaphone-noisy_318-82221"/>
          <p:cNvPicPr/>
          <p:nvPr/>
        </p:nvPicPr>
        <p:blipFill>
          <a:blip r:embed="rId2"/>
          <a:stretch/>
        </p:blipFill>
        <p:spPr>
          <a:xfrm>
            <a:off x="0" y="5838120"/>
            <a:ext cx="1087920" cy="805320"/>
          </a:xfrm>
          <a:prstGeom prst="rect">
            <a:avLst/>
          </a:prstGeom>
          <a:ln w="0">
            <a:noFill/>
          </a:ln>
        </p:spPr>
      </p:pic>
      <p:sp>
        <p:nvSpPr>
          <p:cNvPr id="154" name="Rectangle 1"/>
          <p:cNvSpPr/>
          <p:nvPr/>
        </p:nvSpPr>
        <p:spPr>
          <a:xfrm>
            <a:off x="306720" y="941400"/>
            <a:ext cx="10686600" cy="393084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rPr>
              <a:t>En 2009 : </a:t>
            </a:r>
            <a:endParaRPr b="0" lang="fr-FR" sz="1800" spc="-1" strike="noStrike">
              <a:latin typeface="Arial"/>
            </a:endParaRPr>
          </a:p>
          <a:p>
            <a:pPr>
              <a:lnSpc>
                <a:spcPct val="100000"/>
              </a:lnSpc>
            </a:pPr>
            <a:r>
              <a:rPr b="0" lang="fr-FR" sz="1800" spc="-1" strike="noStrike">
                <a:solidFill>
                  <a:srgbClr val="000000"/>
                </a:solidFill>
                <a:latin typeface="Calibri"/>
              </a:rPr>
              <a:t>Passage du Bac pro 4 ans à 3 ans -&gt; perte d'une année d'enseignement. </a:t>
            </a:r>
            <a:endParaRPr b="0" lang="fr-FR" sz="1800" spc="-1" strike="noStrike">
              <a:latin typeface="Arial"/>
            </a:endParaRPr>
          </a:p>
          <a:p>
            <a:pPr>
              <a:lnSpc>
                <a:spcPct val="100000"/>
              </a:lnSpc>
            </a:pPr>
            <a:endParaRPr b="0" lang="fr-FR" sz="1800" spc="-1" strike="noStrike">
              <a:latin typeface="Arial"/>
            </a:endParaRPr>
          </a:p>
          <a:p>
            <a:pPr>
              <a:lnSpc>
                <a:spcPct val="100000"/>
              </a:lnSpc>
            </a:pPr>
            <a:r>
              <a:rPr b="0" lang="fr-FR" sz="1800" spc="-1" strike="noStrike">
                <a:solidFill>
                  <a:srgbClr val="000000"/>
                </a:solidFill>
                <a:latin typeface="Calibri"/>
              </a:rPr>
              <a:t>En 2018 : </a:t>
            </a:r>
            <a:endParaRPr b="0" lang="fr-FR" sz="1800" spc="-1" strike="noStrike">
              <a:latin typeface="Arial"/>
            </a:endParaRPr>
          </a:p>
          <a:p>
            <a:pPr>
              <a:lnSpc>
                <a:spcPct val="100000"/>
              </a:lnSpc>
            </a:pPr>
            <a:r>
              <a:rPr b="0" lang="fr-FR" sz="1800" spc="-1" strike="noStrike">
                <a:solidFill>
                  <a:srgbClr val="000000"/>
                </a:solidFill>
                <a:latin typeface="Calibri"/>
              </a:rPr>
              <a:t>TVP. Grosse perte d'heures (3 à 4 h/semaine) notamment en enseignement général. </a:t>
            </a:r>
            <a:endParaRPr b="0" lang="fr-FR" sz="1800" spc="-1" strike="noStrike">
              <a:latin typeface="Arial"/>
            </a:endParaRPr>
          </a:p>
          <a:p>
            <a:pPr>
              <a:lnSpc>
                <a:spcPct val="100000"/>
              </a:lnSpc>
            </a:pPr>
            <a:r>
              <a:rPr b="0" lang="fr-FR" sz="1800" spc="-1" strike="noStrike">
                <a:solidFill>
                  <a:srgbClr val="000000"/>
                </a:solidFill>
                <a:latin typeface="Calibri"/>
              </a:rPr>
              <a:t>Instauration des familles de métiers en seconde: DÉSPÉCIALISATION ET DÉQUALIFICATION </a:t>
            </a:r>
            <a:endParaRPr b="0" lang="fr-FR" sz="1800" spc="-1" strike="noStrike">
              <a:latin typeface="Arial"/>
            </a:endParaRPr>
          </a:p>
          <a:p>
            <a:pPr>
              <a:lnSpc>
                <a:spcPct val="100000"/>
              </a:lnSpc>
            </a:pPr>
            <a:endParaRPr b="0" lang="fr-FR" sz="1800" spc="-1" strike="noStrike">
              <a:latin typeface="Arial"/>
            </a:endParaRPr>
          </a:p>
          <a:p>
            <a:pPr>
              <a:lnSpc>
                <a:spcPct val="100000"/>
              </a:lnSpc>
            </a:pPr>
            <a:r>
              <a:rPr b="0" lang="fr-FR" sz="1800" spc="-1" strike="noStrike">
                <a:solidFill>
                  <a:srgbClr val="000000"/>
                </a:solidFill>
                <a:latin typeface="Calibri"/>
              </a:rPr>
              <a:t>Hypothèse pour la rentrée 2023 :</a:t>
            </a:r>
            <a:endParaRPr b="0" lang="fr-FR" sz="1800" spc="-1" strike="noStrike">
              <a:latin typeface="Arial"/>
            </a:endParaRPr>
          </a:p>
          <a:p>
            <a:pPr>
              <a:lnSpc>
                <a:spcPct val="100000"/>
              </a:lnSpc>
            </a:pPr>
            <a:r>
              <a:rPr b="0" lang="fr-FR" sz="1800" spc="-1" strike="noStrike">
                <a:solidFill>
                  <a:srgbClr val="000000"/>
                </a:solidFill>
                <a:latin typeface="Calibri"/>
              </a:rPr>
              <a:t>Un passage de 22 à 33 semaines de PFMP en Bac pro et de 12/14 à 18/21 en CAP </a:t>
            </a:r>
            <a:endParaRPr b="0" lang="fr-FR" sz="1800" spc="-1" strike="noStrike">
              <a:latin typeface="Arial"/>
            </a:endParaRPr>
          </a:p>
          <a:p>
            <a:pPr>
              <a:lnSpc>
                <a:spcPct val="100000"/>
              </a:lnSpc>
            </a:pPr>
            <a:r>
              <a:rPr b="0" lang="fr-FR" sz="1800" spc="-1" strike="noStrike">
                <a:solidFill>
                  <a:srgbClr val="000000"/>
                </a:solidFill>
                <a:latin typeface="Calibri"/>
              </a:rPr>
              <a:t>Exemple bac pro:</a:t>
            </a:r>
            <a:endParaRPr b="0" lang="fr-FR" sz="1800" spc="-1" strike="noStrike">
              <a:latin typeface="Arial"/>
            </a:endParaRPr>
          </a:p>
          <a:p>
            <a:pPr>
              <a:lnSpc>
                <a:spcPct val="100000"/>
              </a:lnSpc>
            </a:pPr>
            <a:r>
              <a:rPr b="0" lang="fr-FR" sz="1800" spc="-1" strike="noStrike">
                <a:solidFill>
                  <a:srgbClr val="000000"/>
                </a:solidFill>
                <a:latin typeface="Calibri"/>
              </a:rPr>
              <a:t>73 semaines de cours X 15h EP = 1095 h</a:t>
            </a:r>
            <a:endParaRPr b="0" lang="fr-FR" sz="1800" spc="-1" strike="noStrike">
              <a:latin typeface="Arial"/>
            </a:endParaRPr>
          </a:p>
          <a:p>
            <a:pPr>
              <a:lnSpc>
                <a:spcPct val="100000"/>
              </a:lnSpc>
            </a:pPr>
            <a:r>
              <a:rPr b="0" lang="fr-FR" sz="1800" spc="-1" strike="noStrike">
                <a:solidFill>
                  <a:srgbClr val="000000"/>
                </a:solidFill>
                <a:latin typeface="Calibri"/>
              </a:rPr>
              <a:t>33 semaines de PFMP X 35h= 1155h</a:t>
            </a:r>
            <a:endParaRPr b="0" lang="fr-FR" sz="1800" spc="-1" strike="noStrike">
              <a:latin typeface="Arial"/>
            </a:endParaRPr>
          </a:p>
          <a:p>
            <a:pPr marL="285840" indent="-285480">
              <a:lnSpc>
                <a:spcPct val="100000"/>
              </a:lnSpc>
              <a:buClr>
                <a:srgbClr val="000000"/>
              </a:buClr>
              <a:buFont typeface="Symbol"/>
              <a:buChar char="Þ"/>
            </a:pPr>
            <a:r>
              <a:rPr b="1" lang="fr-FR" sz="1800" spc="-1" strike="noStrike">
                <a:solidFill>
                  <a:srgbClr val="000000"/>
                </a:solidFill>
                <a:latin typeface="Calibri"/>
              </a:rPr>
              <a:t>diminution d'autant du nombre de semaines en LP. Plus de 50% du temps d’enseignement pro en entreprise</a:t>
            </a:r>
            <a:endParaRPr b="0" lang="fr-FR" sz="1800" spc="-1" strike="noStrike">
              <a:latin typeface="Arial"/>
            </a:endParaRPr>
          </a:p>
          <a:p>
            <a:pPr>
              <a:lnSpc>
                <a:spcPct val="100000"/>
              </a:lnSpc>
            </a:pPr>
            <a:endParaRPr b="0" lang="fr-FR" sz="1800" spc="-1" strike="noStrike">
              <a:latin typeface="Arial"/>
            </a:endParaRPr>
          </a:p>
        </p:txBody>
      </p:sp>
      <p:sp>
        <p:nvSpPr>
          <p:cNvPr id="155" name="Rectangle 2"/>
          <p:cNvSpPr/>
          <p:nvPr/>
        </p:nvSpPr>
        <p:spPr>
          <a:xfrm rot="21435000">
            <a:off x="1726920" y="5771160"/>
            <a:ext cx="8768880" cy="39492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000" spc="-1" strike="noStrike">
                <a:solidFill>
                  <a:srgbClr val="ffffff"/>
                </a:solidFill>
                <a:latin typeface="Calibri"/>
              </a:rPr>
              <a:t>DÉRÉGULATION : DÉPARTS DIFFÉRÉS, DÉPARTS AU FIL DE L’EAU, SNU, VACANCES…</a:t>
            </a:r>
            <a:endParaRPr b="0" lang="fr-FR" sz="2000" spc="-1" strike="noStrike">
              <a:latin typeface="Arial"/>
            </a:endParaRPr>
          </a:p>
        </p:txBody>
      </p:sp>
      <p:sp>
        <p:nvSpPr>
          <p:cNvPr id="156" name="Rectangle 3"/>
          <p:cNvSpPr/>
          <p:nvPr/>
        </p:nvSpPr>
        <p:spPr>
          <a:xfrm>
            <a:off x="356760" y="357480"/>
            <a:ext cx="848844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AUGMENTATION DE 50% DES PFMP ET DÉRÉGULATION ! </a:t>
            </a:r>
            <a:endParaRPr b="0" lang="fr-FR" sz="2800" spc="-1" strike="noStrike">
              <a:latin typeface="Arial"/>
            </a:endParaRPr>
          </a:p>
        </p:txBody>
      </p:sp>
      <p:sp>
        <p:nvSpPr>
          <p:cNvPr id="157" name="Rectangle 4"/>
          <p:cNvSpPr/>
          <p:nvPr/>
        </p:nvSpPr>
        <p:spPr>
          <a:xfrm rot="21435000">
            <a:off x="1675440" y="5463360"/>
            <a:ext cx="4948200" cy="39492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000" spc="-1" strike="noStrike">
                <a:solidFill>
                  <a:srgbClr val="ffffff"/>
                </a:solidFill>
                <a:latin typeface="Calibri"/>
              </a:rPr>
              <a:t>PERTE DE CULTURE GÉNÉRALE ET TECHNIQUE</a:t>
            </a:r>
            <a:endParaRPr b="0" lang="fr-FR" sz="2000" spc="-1" strike="noStrike">
              <a:latin typeface="Arial"/>
            </a:endParaRPr>
          </a:p>
        </p:txBody>
      </p:sp>
      <p:sp>
        <p:nvSpPr>
          <p:cNvPr id="158" name="Flèche droite 12"/>
          <p:cNvSpPr/>
          <p:nvPr/>
        </p:nvSpPr>
        <p:spPr>
          <a:xfrm>
            <a:off x="778680" y="4794840"/>
            <a:ext cx="618480" cy="233640"/>
          </a:xfrm>
          <a:prstGeom prst="rightArrow">
            <a:avLst>
              <a:gd name="adj1" fmla="val 50000"/>
              <a:gd name="adj2" fmla="val 50000"/>
            </a:avLst>
          </a:prstGeom>
          <a:solidFill>
            <a:srgbClr val="ff0000"/>
          </a:solidFill>
          <a:ln>
            <a:solidFill>
              <a:srgbClr val="000000"/>
            </a:solidFill>
          </a:ln>
        </p:spPr>
        <p:style>
          <a:lnRef idx="2">
            <a:schemeClr val="accent1">
              <a:shade val="50000"/>
            </a:schemeClr>
          </a:lnRef>
          <a:fillRef idx="1">
            <a:schemeClr val="accent1"/>
          </a:fillRef>
          <a:effectRef idx="0">
            <a:schemeClr val="accent1"/>
          </a:effectRef>
          <a:fontRef idx="minor"/>
        </p:style>
      </p:sp>
      <p:sp>
        <p:nvSpPr>
          <p:cNvPr id="159" name="ZoneTexte 8"/>
          <p:cNvSpPr/>
          <p:nvPr/>
        </p:nvSpPr>
        <p:spPr>
          <a:xfrm>
            <a:off x="1818360" y="4598280"/>
            <a:ext cx="8554680" cy="63900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rPr>
              <a:t>Préparation à un métier ne s'effectuera qu'en classe de 1</a:t>
            </a:r>
            <a:r>
              <a:rPr b="0" lang="fr-FR" sz="1800" spc="-1" strike="noStrike" baseline="30000">
                <a:solidFill>
                  <a:srgbClr val="000000"/>
                </a:solidFill>
                <a:latin typeface="Calibri"/>
              </a:rPr>
              <a:t>ère</a:t>
            </a:r>
            <a:r>
              <a:rPr b="0" lang="fr-FR" sz="1800" spc="-1" strike="noStrike">
                <a:solidFill>
                  <a:srgbClr val="000000"/>
                </a:solidFill>
                <a:latin typeface="Calibri"/>
              </a:rPr>
              <a:t>.</a:t>
            </a:r>
            <a:endParaRPr b="0" lang="fr-FR" sz="1800" spc="-1" strike="noStrike">
              <a:latin typeface="Arial"/>
            </a:endParaRPr>
          </a:p>
          <a:p>
            <a:pPr>
              <a:lnSpc>
                <a:spcPct val="100000"/>
              </a:lnSpc>
            </a:pPr>
            <a:r>
              <a:rPr b="0" lang="fr-FR" sz="1800" spc="-1" strike="noStrike">
                <a:solidFill>
                  <a:srgbClr val="000000"/>
                </a:solidFill>
                <a:latin typeface="Calibri"/>
              </a:rPr>
              <a:t>Les élèves n’auront quasiment plus d'heures d'atelier puisque l'entreprise les « formera »!</a:t>
            </a:r>
            <a:endParaRPr b="0" lang="fr-FR" sz="1800" spc="-1" strike="noStrike">
              <a:latin typeface="Arial"/>
            </a:endParaRPr>
          </a:p>
        </p:txBody>
      </p:sp>
      <p:sp>
        <p:nvSpPr>
          <p:cNvPr id="160" name="Rectangle 13"/>
          <p:cNvSpPr/>
          <p:nvPr/>
        </p:nvSpPr>
        <p:spPr>
          <a:xfrm rot="21435000">
            <a:off x="1731240" y="6193800"/>
            <a:ext cx="10036800" cy="39492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000" spc="-1" strike="noStrike">
                <a:solidFill>
                  <a:srgbClr val="ffffff"/>
                </a:solidFill>
                <a:latin typeface="Calibri"/>
              </a:rPr>
              <a:t>REVENDICATION CGT : BAISSER LE NOMBRE DE SEMAINES DE PFMP  (16 semaines en bac pro)</a:t>
            </a:r>
            <a:endParaRPr b="0" lang="fr-FR" sz="2000" spc="-1" strike="noStrike">
              <a:latin typeface="Arial"/>
            </a:endParaRPr>
          </a:p>
        </p:txBody>
      </p:sp>
    </p:spTree>
  </p:cSld>
  <mc:AlternateContent>
    <mc:Choice Requires="p14">
      <p:transition spd="slow" p14:dur="2000"/>
    </mc:Choice>
    <mc:Fallback>
      <p:transition spd="slow"/>
    </mc:Fallback>
  </mc:AlternateContent>
  <p:timing>
    <p:tnLst>
      <p:par>
        <p:cTn id="256" dur="indefinite" restart="never" nodeType="tmRoot">
          <p:childTnLst>
            <p:seq>
              <p:cTn id="257" dur="indefinite" nodeType="mainSeq">
                <p:childTnLst>
                  <p:par>
                    <p:cTn id="258" fill="hold">
                      <p:stCondLst>
                        <p:cond delay="0"/>
                      </p:stCondLst>
                      <p:childTnLst>
                        <p:par>
                          <p:cTn id="259" fill="hold">
                            <p:stCondLst>
                              <p:cond delay="0"/>
                            </p:stCondLst>
                            <p:childTnLst>
                              <p:par>
                                <p:cTn id="260" nodeType="withEffect" fill="hold" presetClass="entr" presetID="10">
                                  <p:stCondLst>
                                    <p:cond delay="0"/>
                                  </p:stCondLst>
                                  <p:childTnLst>
                                    <p:set>
                                      <p:cBhvr>
                                        <p:cTn id="261" dur="1" fill="hold">
                                          <p:stCondLst>
                                            <p:cond delay="0"/>
                                          </p:stCondLst>
                                        </p:cTn>
                                        <p:tgtEl>
                                          <p:spTgt spid="153"/>
                                        </p:tgtEl>
                                        <p:attrNameLst>
                                          <p:attrName>style.visibility</p:attrName>
                                        </p:attrNameLst>
                                      </p:cBhvr>
                                      <p:to>
                                        <p:strVal val="visible"/>
                                      </p:to>
                                    </p:set>
                                    <p:animEffect filter="fade" transition="in">
                                      <p:cBhvr additive="repl">
                                        <p:cTn id="262" dur="500"/>
                                        <p:tgtEl>
                                          <p:spTgt spid="153"/>
                                        </p:tgtEl>
                                      </p:cBhvr>
                                    </p:animEffect>
                                  </p:childTnLst>
                                </p:cTn>
                              </p:par>
                            </p:childTnLst>
                          </p:cTn>
                        </p:par>
                      </p:childTnLst>
                    </p:cTn>
                  </p:par>
                  <p:par>
                    <p:cTn id="263" fill="hold">
                      <p:stCondLst>
                        <p:cond delay="indefinite"/>
                      </p:stCondLst>
                      <p:childTnLst>
                        <p:par>
                          <p:cTn id="264" fill="hold">
                            <p:stCondLst>
                              <p:cond delay="0"/>
                            </p:stCondLst>
                            <p:childTnLst>
                              <p:par>
                                <p:cTn id="265" nodeType="clickEffect" fill="hold" presetClass="entr" presetID="10">
                                  <p:stCondLst>
                                    <p:cond delay="0"/>
                                  </p:stCondLst>
                                  <p:childTnLst>
                                    <p:set>
                                      <p:cBhvr>
                                        <p:cTn id="266" dur="1" fill="hold">
                                          <p:stCondLst>
                                            <p:cond delay="0"/>
                                          </p:stCondLst>
                                        </p:cTn>
                                        <p:tgtEl>
                                          <p:spTgt spid="154">
                                            <p:txEl>
                                              <p:pRg st="0" end="0"/>
                                            </p:txEl>
                                          </p:spTgt>
                                        </p:tgtEl>
                                        <p:attrNameLst>
                                          <p:attrName>style.visibility</p:attrName>
                                        </p:attrNameLst>
                                      </p:cBhvr>
                                      <p:to>
                                        <p:strVal val="visible"/>
                                      </p:to>
                                    </p:set>
                                    <p:animEffect filter="fade" transition="in">
                                      <p:cBhvr additive="repl">
                                        <p:cTn id="267" dur="500"/>
                                        <p:tgtEl>
                                          <p:spTgt spid="154">
                                            <p:txEl>
                                              <p:pRg st="0" end="0"/>
                                            </p:txEl>
                                          </p:spTgt>
                                        </p:tgtEl>
                                      </p:cBhvr>
                                    </p:animEffect>
                                  </p:childTnLst>
                                </p:cTn>
                              </p:par>
                              <p:par>
                                <p:cTn id="268" nodeType="withEffect" fill="hold" presetClass="entr" presetID="10">
                                  <p:stCondLst>
                                    <p:cond delay="0"/>
                                  </p:stCondLst>
                                  <p:childTnLst>
                                    <p:set>
                                      <p:cBhvr>
                                        <p:cTn id="269" dur="1" fill="hold">
                                          <p:stCondLst>
                                            <p:cond delay="0"/>
                                          </p:stCondLst>
                                        </p:cTn>
                                        <p:tgtEl>
                                          <p:spTgt spid="154">
                                            <p:txEl>
                                              <p:pRg st="1" end="1"/>
                                            </p:txEl>
                                          </p:spTgt>
                                        </p:tgtEl>
                                        <p:attrNameLst>
                                          <p:attrName>style.visibility</p:attrName>
                                        </p:attrNameLst>
                                      </p:cBhvr>
                                      <p:to>
                                        <p:strVal val="visible"/>
                                      </p:to>
                                    </p:set>
                                    <p:animEffect filter="fade" transition="in">
                                      <p:cBhvr additive="repl">
                                        <p:cTn id="270" dur="500"/>
                                        <p:tgtEl>
                                          <p:spTgt spid="154">
                                            <p:txEl>
                                              <p:pRg st="1" end="1"/>
                                            </p:txEl>
                                          </p:spTgt>
                                        </p:tgtEl>
                                      </p:cBhvr>
                                    </p:animEffect>
                                  </p:childTnLst>
                                </p:cTn>
                              </p:par>
                            </p:childTnLst>
                          </p:cTn>
                        </p:par>
                      </p:childTnLst>
                    </p:cTn>
                  </p:par>
                  <p:par>
                    <p:cTn id="271" fill="hold">
                      <p:stCondLst>
                        <p:cond delay="indefinite"/>
                      </p:stCondLst>
                      <p:childTnLst>
                        <p:par>
                          <p:cTn id="272" fill="hold">
                            <p:stCondLst>
                              <p:cond delay="0"/>
                            </p:stCondLst>
                            <p:childTnLst>
                              <p:par>
                                <p:cTn id="273" nodeType="clickEffect" fill="hold" presetClass="entr" presetID="10">
                                  <p:stCondLst>
                                    <p:cond delay="0"/>
                                  </p:stCondLst>
                                  <p:childTnLst>
                                    <p:set>
                                      <p:cBhvr>
                                        <p:cTn id="274" dur="1" fill="hold">
                                          <p:stCondLst>
                                            <p:cond delay="0"/>
                                          </p:stCondLst>
                                        </p:cTn>
                                        <p:tgtEl>
                                          <p:spTgt spid="154">
                                            <p:txEl>
                                              <p:pRg st="3" end="3"/>
                                            </p:txEl>
                                          </p:spTgt>
                                        </p:tgtEl>
                                        <p:attrNameLst>
                                          <p:attrName>style.visibility</p:attrName>
                                        </p:attrNameLst>
                                      </p:cBhvr>
                                      <p:to>
                                        <p:strVal val="visible"/>
                                      </p:to>
                                    </p:set>
                                    <p:animEffect filter="fade" transition="in">
                                      <p:cBhvr additive="repl">
                                        <p:cTn id="275" dur="500"/>
                                        <p:tgtEl>
                                          <p:spTgt spid="154">
                                            <p:txEl>
                                              <p:pRg st="3" end="3"/>
                                            </p:txEl>
                                          </p:spTgt>
                                        </p:tgtEl>
                                      </p:cBhvr>
                                    </p:animEffect>
                                  </p:childTnLst>
                                </p:cTn>
                              </p:par>
                              <p:par>
                                <p:cTn id="276" nodeType="withEffect" fill="hold" presetClass="entr" presetID="10">
                                  <p:stCondLst>
                                    <p:cond delay="0"/>
                                  </p:stCondLst>
                                  <p:childTnLst>
                                    <p:set>
                                      <p:cBhvr>
                                        <p:cTn id="277" dur="1" fill="hold">
                                          <p:stCondLst>
                                            <p:cond delay="0"/>
                                          </p:stCondLst>
                                        </p:cTn>
                                        <p:tgtEl>
                                          <p:spTgt spid="154">
                                            <p:txEl>
                                              <p:pRg st="4" end="4"/>
                                            </p:txEl>
                                          </p:spTgt>
                                        </p:tgtEl>
                                        <p:attrNameLst>
                                          <p:attrName>style.visibility</p:attrName>
                                        </p:attrNameLst>
                                      </p:cBhvr>
                                      <p:to>
                                        <p:strVal val="visible"/>
                                      </p:to>
                                    </p:set>
                                    <p:animEffect filter="fade" transition="in">
                                      <p:cBhvr additive="repl">
                                        <p:cTn id="278" dur="500"/>
                                        <p:tgtEl>
                                          <p:spTgt spid="154">
                                            <p:txEl>
                                              <p:pRg st="4" end="4"/>
                                            </p:txEl>
                                          </p:spTgt>
                                        </p:tgtEl>
                                      </p:cBhvr>
                                    </p:animEffect>
                                  </p:childTnLst>
                                </p:cTn>
                              </p:par>
                              <p:par>
                                <p:cTn id="279" nodeType="withEffect" fill="hold" presetClass="entr" presetID="10">
                                  <p:stCondLst>
                                    <p:cond delay="0"/>
                                  </p:stCondLst>
                                  <p:childTnLst>
                                    <p:set>
                                      <p:cBhvr>
                                        <p:cTn id="280" dur="1" fill="hold">
                                          <p:stCondLst>
                                            <p:cond delay="0"/>
                                          </p:stCondLst>
                                        </p:cTn>
                                        <p:tgtEl>
                                          <p:spTgt spid="154">
                                            <p:txEl>
                                              <p:pRg st="5" end="5"/>
                                            </p:txEl>
                                          </p:spTgt>
                                        </p:tgtEl>
                                        <p:attrNameLst>
                                          <p:attrName>style.visibility</p:attrName>
                                        </p:attrNameLst>
                                      </p:cBhvr>
                                      <p:to>
                                        <p:strVal val="visible"/>
                                      </p:to>
                                    </p:set>
                                    <p:animEffect filter="fade" transition="in">
                                      <p:cBhvr additive="repl">
                                        <p:cTn id="281" dur="500"/>
                                        <p:tgtEl>
                                          <p:spTgt spid="154">
                                            <p:txEl>
                                              <p:pRg st="5" end="5"/>
                                            </p:txEl>
                                          </p:spTgt>
                                        </p:tgtEl>
                                      </p:cBhvr>
                                    </p:animEffect>
                                  </p:childTnLst>
                                </p:cTn>
                              </p:par>
                            </p:childTnLst>
                          </p:cTn>
                        </p:par>
                      </p:childTnLst>
                    </p:cTn>
                  </p:par>
                  <p:par>
                    <p:cTn id="282" fill="hold">
                      <p:stCondLst>
                        <p:cond delay="indefinite"/>
                      </p:stCondLst>
                      <p:childTnLst>
                        <p:par>
                          <p:cTn id="283" fill="hold">
                            <p:stCondLst>
                              <p:cond delay="0"/>
                            </p:stCondLst>
                            <p:childTnLst>
                              <p:par>
                                <p:cTn id="284" nodeType="clickEffect" fill="hold" presetClass="entr" presetID="10">
                                  <p:stCondLst>
                                    <p:cond delay="0"/>
                                  </p:stCondLst>
                                  <p:childTnLst>
                                    <p:set>
                                      <p:cBhvr>
                                        <p:cTn id="285" dur="1" fill="hold">
                                          <p:stCondLst>
                                            <p:cond delay="0"/>
                                          </p:stCondLst>
                                        </p:cTn>
                                        <p:tgtEl>
                                          <p:spTgt spid="154">
                                            <p:txEl>
                                              <p:pRg st="7" end="7"/>
                                            </p:txEl>
                                          </p:spTgt>
                                        </p:tgtEl>
                                        <p:attrNameLst>
                                          <p:attrName>style.visibility</p:attrName>
                                        </p:attrNameLst>
                                      </p:cBhvr>
                                      <p:to>
                                        <p:strVal val="visible"/>
                                      </p:to>
                                    </p:set>
                                    <p:animEffect filter="fade" transition="in">
                                      <p:cBhvr additive="repl">
                                        <p:cTn id="286" dur="500"/>
                                        <p:tgtEl>
                                          <p:spTgt spid="154">
                                            <p:txEl>
                                              <p:pRg st="7" end="7"/>
                                            </p:txEl>
                                          </p:spTgt>
                                        </p:tgtEl>
                                      </p:cBhvr>
                                    </p:animEffect>
                                  </p:childTnLst>
                                </p:cTn>
                              </p:par>
                            </p:childTnLst>
                          </p:cTn>
                        </p:par>
                      </p:childTnLst>
                    </p:cTn>
                  </p:par>
                  <p:par>
                    <p:cTn id="287" fill="hold">
                      <p:stCondLst>
                        <p:cond delay="indefinite"/>
                      </p:stCondLst>
                      <p:childTnLst>
                        <p:par>
                          <p:cTn id="288" fill="hold">
                            <p:stCondLst>
                              <p:cond delay="0"/>
                            </p:stCondLst>
                            <p:childTnLst>
                              <p:par>
                                <p:cTn id="289" nodeType="clickEffect" fill="hold" presetClass="entr" presetID="10">
                                  <p:stCondLst>
                                    <p:cond delay="0"/>
                                  </p:stCondLst>
                                  <p:childTnLst>
                                    <p:set>
                                      <p:cBhvr>
                                        <p:cTn id="290" dur="1" fill="hold">
                                          <p:stCondLst>
                                            <p:cond delay="0"/>
                                          </p:stCondLst>
                                        </p:cTn>
                                        <p:tgtEl>
                                          <p:spTgt spid="154">
                                            <p:txEl>
                                              <p:pRg st="8" end="8"/>
                                            </p:txEl>
                                          </p:spTgt>
                                        </p:tgtEl>
                                        <p:attrNameLst>
                                          <p:attrName>style.visibility</p:attrName>
                                        </p:attrNameLst>
                                      </p:cBhvr>
                                      <p:to>
                                        <p:strVal val="visible"/>
                                      </p:to>
                                    </p:set>
                                    <p:animEffect filter="fade" transition="in">
                                      <p:cBhvr additive="repl">
                                        <p:cTn id="291" dur="500"/>
                                        <p:tgtEl>
                                          <p:spTgt spid="154">
                                            <p:txEl>
                                              <p:pRg st="8" end="8"/>
                                            </p:txEl>
                                          </p:spTgt>
                                        </p:tgtEl>
                                      </p:cBhvr>
                                    </p:animEffect>
                                  </p:childTnLst>
                                </p:cTn>
                              </p:par>
                            </p:childTnLst>
                          </p:cTn>
                        </p:par>
                      </p:childTnLst>
                    </p:cTn>
                  </p:par>
                  <p:par>
                    <p:cTn id="292" fill="hold">
                      <p:stCondLst>
                        <p:cond delay="indefinite"/>
                      </p:stCondLst>
                      <p:childTnLst>
                        <p:par>
                          <p:cTn id="293" fill="hold">
                            <p:stCondLst>
                              <p:cond delay="0"/>
                            </p:stCondLst>
                            <p:childTnLst>
                              <p:par>
                                <p:cTn id="294" nodeType="clickEffect" fill="hold" presetClass="entr" presetID="10">
                                  <p:stCondLst>
                                    <p:cond delay="0"/>
                                  </p:stCondLst>
                                  <p:childTnLst>
                                    <p:set>
                                      <p:cBhvr>
                                        <p:cTn id="295" dur="1" fill="hold">
                                          <p:stCondLst>
                                            <p:cond delay="0"/>
                                          </p:stCondLst>
                                        </p:cTn>
                                        <p:tgtEl>
                                          <p:spTgt spid="154">
                                            <p:txEl>
                                              <p:pRg st="9" end="9"/>
                                            </p:txEl>
                                          </p:spTgt>
                                        </p:tgtEl>
                                        <p:attrNameLst>
                                          <p:attrName>style.visibility</p:attrName>
                                        </p:attrNameLst>
                                      </p:cBhvr>
                                      <p:to>
                                        <p:strVal val="visible"/>
                                      </p:to>
                                    </p:set>
                                    <p:animEffect filter="fade" transition="in">
                                      <p:cBhvr additive="repl">
                                        <p:cTn id="296" dur="500"/>
                                        <p:tgtEl>
                                          <p:spTgt spid="154">
                                            <p:txEl>
                                              <p:pRg st="9" end="9"/>
                                            </p:txEl>
                                          </p:spTgt>
                                        </p:tgtEl>
                                      </p:cBhvr>
                                    </p:animEffect>
                                  </p:childTnLst>
                                </p:cTn>
                              </p:par>
                            </p:childTnLst>
                          </p:cTn>
                        </p:par>
                      </p:childTnLst>
                    </p:cTn>
                  </p:par>
                  <p:par>
                    <p:cTn id="297" fill="hold">
                      <p:stCondLst>
                        <p:cond delay="indefinite"/>
                      </p:stCondLst>
                      <p:childTnLst>
                        <p:par>
                          <p:cTn id="298" fill="hold">
                            <p:stCondLst>
                              <p:cond delay="0"/>
                            </p:stCondLst>
                            <p:childTnLst>
                              <p:par>
                                <p:cTn id="299" nodeType="clickEffect" fill="hold" presetClass="entr" presetID="10">
                                  <p:stCondLst>
                                    <p:cond delay="0"/>
                                  </p:stCondLst>
                                  <p:childTnLst>
                                    <p:set>
                                      <p:cBhvr>
                                        <p:cTn id="300" dur="1" fill="hold">
                                          <p:stCondLst>
                                            <p:cond delay="0"/>
                                          </p:stCondLst>
                                        </p:cTn>
                                        <p:tgtEl>
                                          <p:spTgt spid="154">
                                            <p:txEl>
                                              <p:pRg st="10" end="10"/>
                                            </p:txEl>
                                          </p:spTgt>
                                        </p:tgtEl>
                                        <p:attrNameLst>
                                          <p:attrName>style.visibility</p:attrName>
                                        </p:attrNameLst>
                                      </p:cBhvr>
                                      <p:to>
                                        <p:strVal val="visible"/>
                                      </p:to>
                                    </p:set>
                                    <p:animEffect filter="fade" transition="in">
                                      <p:cBhvr additive="repl">
                                        <p:cTn id="301" dur="500"/>
                                        <p:tgtEl>
                                          <p:spTgt spid="154">
                                            <p:txEl>
                                              <p:pRg st="10" end="10"/>
                                            </p:txEl>
                                          </p:spTgt>
                                        </p:tgtEl>
                                      </p:cBhvr>
                                    </p:animEffect>
                                  </p:childTnLst>
                                </p:cTn>
                              </p:par>
                            </p:childTnLst>
                          </p:cTn>
                        </p:par>
                      </p:childTnLst>
                    </p:cTn>
                  </p:par>
                  <p:par>
                    <p:cTn id="302" fill="hold">
                      <p:stCondLst>
                        <p:cond delay="indefinite"/>
                      </p:stCondLst>
                      <p:childTnLst>
                        <p:par>
                          <p:cTn id="303" fill="hold">
                            <p:stCondLst>
                              <p:cond delay="0"/>
                            </p:stCondLst>
                            <p:childTnLst>
                              <p:par>
                                <p:cTn id="304" nodeType="clickEffect" fill="hold" presetClass="entr" presetID="10">
                                  <p:stCondLst>
                                    <p:cond delay="0"/>
                                  </p:stCondLst>
                                  <p:childTnLst>
                                    <p:set>
                                      <p:cBhvr>
                                        <p:cTn id="305" dur="1" fill="hold">
                                          <p:stCondLst>
                                            <p:cond delay="0"/>
                                          </p:stCondLst>
                                        </p:cTn>
                                        <p:tgtEl>
                                          <p:spTgt spid="154">
                                            <p:txEl>
                                              <p:pRg st="11" end="11"/>
                                            </p:txEl>
                                          </p:spTgt>
                                        </p:tgtEl>
                                        <p:attrNameLst>
                                          <p:attrName>style.visibility</p:attrName>
                                        </p:attrNameLst>
                                      </p:cBhvr>
                                      <p:to>
                                        <p:strVal val="visible"/>
                                      </p:to>
                                    </p:set>
                                    <p:animEffect filter="fade" transition="in">
                                      <p:cBhvr additive="repl">
                                        <p:cTn id="306" dur="500"/>
                                        <p:tgtEl>
                                          <p:spTgt spid="154">
                                            <p:txEl>
                                              <p:pRg st="11" end="11"/>
                                            </p:txEl>
                                          </p:spTgt>
                                        </p:tgtEl>
                                      </p:cBhvr>
                                    </p:animEffect>
                                  </p:childTnLst>
                                </p:cTn>
                              </p:par>
                            </p:childTnLst>
                          </p:cTn>
                        </p:par>
                      </p:childTnLst>
                    </p:cTn>
                  </p:par>
                  <p:par>
                    <p:cTn id="307" fill="hold">
                      <p:stCondLst>
                        <p:cond delay="indefinite"/>
                      </p:stCondLst>
                      <p:childTnLst>
                        <p:par>
                          <p:cTn id="308" fill="hold">
                            <p:stCondLst>
                              <p:cond delay="0"/>
                            </p:stCondLst>
                            <p:childTnLst>
                              <p:par>
                                <p:cTn id="309" nodeType="clickEffect" fill="hold" presetClass="entr" presetID="10">
                                  <p:stCondLst>
                                    <p:cond delay="0"/>
                                  </p:stCondLst>
                                  <p:childTnLst>
                                    <p:set>
                                      <p:cBhvr>
                                        <p:cTn id="310" dur="1" fill="hold">
                                          <p:stCondLst>
                                            <p:cond delay="0"/>
                                          </p:stCondLst>
                                        </p:cTn>
                                        <p:tgtEl>
                                          <p:spTgt spid="154">
                                            <p:txEl>
                                              <p:pRg st="12" end="12"/>
                                            </p:txEl>
                                          </p:spTgt>
                                        </p:tgtEl>
                                        <p:attrNameLst>
                                          <p:attrName>style.visibility</p:attrName>
                                        </p:attrNameLst>
                                      </p:cBhvr>
                                      <p:to>
                                        <p:strVal val="visible"/>
                                      </p:to>
                                    </p:set>
                                    <p:animEffect filter="fade" transition="in">
                                      <p:cBhvr additive="repl">
                                        <p:cTn id="311" dur="500"/>
                                        <p:tgtEl>
                                          <p:spTgt spid="154">
                                            <p:txEl>
                                              <p:pRg st="12" end="12"/>
                                            </p:txEl>
                                          </p:spTgt>
                                        </p:tgtEl>
                                      </p:cBhvr>
                                    </p:animEffect>
                                  </p:childTnLst>
                                </p:cTn>
                              </p:par>
                            </p:childTnLst>
                          </p:cTn>
                        </p:par>
                      </p:childTnLst>
                    </p:cTn>
                  </p:par>
                  <p:par>
                    <p:cTn id="312" fill="hold">
                      <p:stCondLst>
                        <p:cond delay="indefinite"/>
                      </p:stCondLst>
                      <p:childTnLst>
                        <p:par>
                          <p:cTn id="313" fill="hold">
                            <p:stCondLst>
                              <p:cond delay="0"/>
                            </p:stCondLst>
                            <p:childTnLst>
                              <p:par>
                                <p:cTn id="314" nodeType="clickEffect" fill="hold" presetClass="entr" presetID="10">
                                  <p:stCondLst>
                                    <p:cond delay="0"/>
                                  </p:stCondLst>
                                  <p:childTnLst>
                                    <p:set>
                                      <p:cBhvr>
                                        <p:cTn id="315" dur="1" fill="hold">
                                          <p:stCondLst>
                                            <p:cond delay="0"/>
                                          </p:stCondLst>
                                        </p:cTn>
                                        <p:tgtEl>
                                          <p:spTgt spid="158"/>
                                        </p:tgtEl>
                                        <p:attrNameLst>
                                          <p:attrName>style.visibility</p:attrName>
                                        </p:attrNameLst>
                                      </p:cBhvr>
                                      <p:to>
                                        <p:strVal val="visible"/>
                                      </p:to>
                                    </p:set>
                                    <p:animEffect filter="fade" transition="in">
                                      <p:cBhvr additive="repl">
                                        <p:cTn id="316" dur="500"/>
                                        <p:tgtEl>
                                          <p:spTgt spid="158"/>
                                        </p:tgtEl>
                                      </p:cBhvr>
                                    </p:animEffect>
                                  </p:childTnLst>
                                </p:cTn>
                              </p:par>
                            </p:childTnLst>
                          </p:cTn>
                        </p:par>
                      </p:childTnLst>
                    </p:cTn>
                  </p:par>
                  <p:par>
                    <p:cTn id="317" fill="hold">
                      <p:stCondLst>
                        <p:cond delay="indefinite"/>
                      </p:stCondLst>
                      <p:childTnLst>
                        <p:par>
                          <p:cTn id="318" fill="hold">
                            <p:stCondLst>
                              <p:cond delay="0"/>
                            </p:stCondLst>
                            <p:childTnLst>
                              <p:par>
                                <p:cTn id="319" nodeType="clickEffect" fill="hold" presetClass="entr" presetID="10">
                                  <p:stCondLst>
                                    <p:cond delay="0"/>
                                  </p:stCondLst>
                                  <p:childTnLst>
                                    <p:set>
                                      <p:cBhvr>
                                        <p:cTn id="320" dur="1" fill="hold">
                                          <p:stCondLst>
                                            <p:cond delay="0"/>
                                          </p:stCondLst>
                                        </p:cTn>
                                        <p:tgtEl>
                                          <p:spTgt spid="159"/>
                                        </p:tgtEl>
                                        <p:attrNameLst>
                                          <p:attrName>style.visibility</p:attrName>
                                        </p:attrNameLst>
                                      </p:cBhvr>
                                      <p:to>
                                        <p:strVal val="visible"/>
                                      </p:to>
                                    </p:set>
                                    <p:animEffect filter="fade" transition="in">
                                      <p:cBhvr additive="repl">
                                        <p:cTn id="321" dur="500"/>
                                        <p:tgtEl>
                                          <p:spTgt spid="159"/>
                                        </p:tgtEl>
                                      </p:cBhvr>
                                    </p:animEffect>
                                  </p:childTnLst>
                                </p:cTn>
                              </p:par>
                            </p:childTnLst>
                          </p:cTn>
                        </p:par>
                      </p:childTnLst>
                    </p:cTn>
                  </p:par>
                  <p:par>
                    <p:cTn id="322" fill="hold">
                      <p:stCondLst>
                        <p:cond delay="indefinite"/>
                      </p:stCondLst>
                      <p:childTnLst>
                        <p:par>
                          <p:cTn id="323" fill="hold">
                            <p:stCondLst>
                              <p:cond delay="0"/>
                            </p:stCondLst>
                            <p:childTnLst>
                              <p:par>
                                <p:cTn id="324" nodeType="clickEffect" fill="hold" presetClass="entr" presetID="10">
                                  <p:stCondLst>
                                    <p:cond delay="0"/>
                                  </p:stCondLst>
                                  <p:childTnLst>
                                    <p:set>
                                      <p:cBhvr>
                                        <p:cTn id="325" dur="1" fill="hold">
                                          <p:stCondLst>
                                            <p:cond delay="0"/>
                                          </p:stCondLst>
                                        </p:cTn>
                                        <p:tgtEl>
                                          <p:spTgt spid="157"/>
                                        </p:tgtEl>
                                        <p:attrNameLst>
                                          <p:attrName>style.visibility</p:attrName>
                                        </p:attrNameLst>
                                      </p:cBhvr>
                                      <p:to>
                                        <p:strVal val="visible"/>
                                      </p:to>
                                    </p:set>
                                    <p:animEffect filter="fade" transition="in">
                                      <p:cBhvr additive="repl">
                                        <p:cTn id="326" dur="500"/>
                                        <p:tgtEl>
                                          <p:spTgt spid="157"/>
                                        </p:tgtEl>
                                      </p:cBhvr>
                                    </p:animEffect>
                                  </p:childTnLst>
                                </p:cTn>
                              </p:par>
                            </p:childTnLst>
                          </p:cTn>
                        </p:par>
                      </p:childTnLst>
                    </p:cTn>
                  </p:par>
                  <p:par>
                    <p:cTn id="327" fill="hold">
                      <p:stCondLst>
                        <p:cond delay="indefinite"/>
                      </p:stCondLst>
                      <p:childTnLst>
                        <p:par>
                          <p:cTn id="328" fill="hold">
                            <p:stCondLst>
                              <p:cond delay="0"/>
                            </p:stCondLst>
                            <p:childTnLst>
                              <p:par>
                                <p:cTn id="329" nodeType="clickEffect" fill="hold" presetClass="entr" presetID="10">
                                  <p:stCondLst>
                                    <p:cond delay="0"/>
                                  </p:stCondLst>
                                  <p:childTnLst>
                                    <p:set>
                                      <p:cBhvr>
                                        <p:cTn id="330" dur="1" fill="hold">
                                          <p:stCondLst>
                                            <p:cond delay="0"/>
                                          </p:stCondLst>
                                        </p:cTn>
                                        <p:tgtEl>
                                          <p:spTgt spid="155"/>
                                        </p:tgtEl>
                                        <p:attrNameLst>
                                          <p:attrName>style.visibility</p:attrName>
                                        </p:attrNameLst>
                                      </p:cBhvr>
                                      <p:to>
                                        <p:strVal val="visible"/>
                                      </p:to>
                                    </p:set>
                                    <p:animEffect filter="fade" transition="in">
                                      <p:cBhvr additive="repl">
                                        <p:cTn id="331" dur="500"/>
                                        <p:tgtEl>
                                          <p:spTgt spid="155"/>
                                        </p:tgtEl>
                                      </p:cBhvr>
                                    </p:animEffect>
                                  </p:childTnLst>
                                </p:cTn>
                              </p:par>
                            </p:childTnLst>
                          </p:cTn>
                        </p:par>
                      </p:childTnLst>
                    </p:cTn>
                  </p:par>
                  <p:par>
                    <p:cTn id="332" fill="hold">
                      <p:stCondLst>
                        <p:cond delay="indefinite"/>
                      </p:stCondLst>
                      <p:childTnLst>
                        <p:par>
                          <p:cTn id="333" fill="hold">
                            <p:stCondLst>
                              <p:cond delay="0"/>
                            </p:stCondLst>
                            <p:childTnLst>
                              <p:par>
                                <p:cTn id="334" nodeType="clickEffect" fill="hold" presetClass="entr" presetID="10">
                                  <p:stCondLst>
                                    <p:cond delay="0"/>
                                  </p:stCondLst>
                                  <p:childTnLst>
                                    <p:set>
                                      <p:cBhvr>
                                        <p:cTn id="335" dur="1" fill="hold">
                                          <p:stCondLst>
                                            <p:cond delay="0"/>
                                          </p:stCondLst>
                                        </p:cTn>
                                        <p:tgtEl>
                                          <p:spTgt spid="160"/>
                                        </p:tgtEl>
                                        <p:attrNameLst>
                                          <p:attrName>style.visibility</p:attrName>
                                        </p:attrNameLst>
                                      </p:cBhvr>
                                      <p:to>
                                        <p:strVal val="visible"/>
                                      </p:to>
                                    </p:set>
                                    <p:animEffect filter="fade" transition="in">
                                      <p:cBhvr additive="repl">
                                        <p:cTn id="336" dur="500"/>
                                        <p:tgtEl>
                                          <p:spTgt spid="1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AutoShape 2"/>
          <p:cNvSpPr/>
          <p:nvPr/>
        </p:nvSpPr>
        <p:spPr>
          <a:xfrm>
            <a:off x="0" y="5468760"/>
            <a:ext cx="12191760" cy="159984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62" name="Image 10" descr=""/>
          <p:cNvPicPr/>
          <p:nvPr/>
        </p:nvPicPr>
        <p:blipFill>
          <a:blip r:embed="rId1"/>
          <a:stretch/>
        </p:blipFill>
        <p:spPr>
          <a:xfrm>
            <a:off x="10993680" y="0"/>
            <a:ext cx="1187280" cy="2036880"/>
          </a:xfrm>
          <a:prstGeom prst="rect">
            <a:avLst/>
          </a:prstGeom>
          <a:ln w="0">
            <a:noFill/>
          </a:ln>
        </p:spPr>
      </p:pic>
      <p:pic>
        <p:nvPicPr>
          <p:cNvPr id="163" name="Picture 3" descr="megaphone-noisy_318-82221"/>
          <p:cNvPicPr/>
          <p:nvPr/>
        </p:nvPicPr>
        <p:blipFill>
          <a:blip r:embed="rId2"/>
          <a:stretch/>
        </p:blipFill>
        <p:spPr>
          <a:xfrm>
            <a:off x="10800" y="6052320"/>
            <a:ext cx="1087920" cy="805320"/>
          </a:xfrm>
          <a:prstGeom prst="rect">
            <a:avLst/>
          </a:prstGeom>
          <a:ln w="0">
            <a:noFill/>
          </a:ln>
        </p:spPr>
      </p:pic>
      <p:sp>
        <p:nvSpPr>
          <p:cNvPr id="164" name="Rectangle 4"/>
          <p:cNvSpPr/>
          <p:nvPr/>
        </p:nvSpPr>
        <p:spPr>
          <a:xfrm>
            <a:off x="358200" y="386640"/>
            <a:ext cx="770796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LA FORMATION SUR LE TAS MEILLEURE QUE LE LP ?</a:t>
            </a:r>
            <a:endParaRPr b="0" lang="fr-FR" sz="2800" spc="-1" strike="noStrike">
              <a:latin typeface="Arial"/>
            </a:endParaRPr>
          </a:p>
        </p:txBody>
      </p:sp>
      <p:sp>
        <p:nvSpPr>
          <p:cNvPr id="165" name="Rectangle 1"/>
          <p:cNvSpPr/>
          <p:nvPr/>
        </p:nvSpPr>
        <p:spPr>
          <a:xfrm>
            <a:off x="316080" y="1258920"/>
            <a:ext cx="5381280" cy="36468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0" lang="fr-FR" sz="1800" spc="-1" strike="noStrike">
                <a:solidFill>
                  <a:srgbClr val="000000"/>
                </a:solidFill>
                <a:latin typeface="Calibri"/>
                <a:ea typeface="Calibri"/>
              </a:rPr>
              <a:t>Le mythe de l’entreprise formatrice </a:t>
            </a:r>
            <a:endParaRPr b="0" lang="fr-FR" sz="1800" spc="-1" strike="noStrike">
              <a:latin typeface="Arial"/>
            </a:endParaRPr>
          </a:p>
        </p:txBody>
      </p:sp>
      <p:sp>
        <p:nvSpPr>
          <p:cNvPr id="166" name="Rectangle 2"/>
          <p:cNvSpPr/>
          <p:nvPr/>
        </p:nvSpPr>
        <p:spPr>
          <a:xfrm>
            <a:off x="543960" y="3563640"/>
            <a:ext cx="5551560" cy="639000"/>
          </a:xfrm>
          <a:prstGeom prst="rect">
            <a:avLst/>
          </a:prstGeom>
          <a:noFill/>
          <a:ln w="0">
            <a:noFill/>
          </a:ln>
        </p:spPr>
        <p:style>
          <a:lnRef idx="0"/>
          <a:fillRef idx="0"/>
          <a:effectRef idx="0"/>
          <a:fontRef idx="minor"/>
        </p:style>
        <p:txBody>
          <a:bodyPr lIns="90000" rIns="90000" tIns="45000" bIns="45000">
            <a:spAutoFit/>
          </a:bodyPr>
          <a:p>
            <a:pPr>
              <a:lnSpc>
                <a:spcPct val="100000"/>
              </a:lnSpc>
            </a:pPr>
            <a:r>
              <a:rPr b="1" lang="fr-FR" sz="1800" spc="-1" strike="noStrike">
                <a:solidFill>
                  <a:srgbClr val="000000"/>
                </a:solidFill>
                <a:latin typeface="Calibri"/>
              </a:rPr>
              <a:t>L’apprentissage n’est pas une voie d’excellence car c’est une voie de formation qui est :</a:t>
            </a:r>
            <a:endParaRPr b="0" lang="fr-FR" sz="1800" spc="-1" strike="noStrike">
              <a:latin typeface="Arial"/>
            </a:endParaRPr>
          </a:p>
        </p:txBody>
      </p:sp>
      <p:sp>
        <p:nvSpPr>
          <p:cNvPr id="167" name="Rectangle 3"/>
          <p:cNvSpPr/>
          <p:nvPr/>
        </p:nvSpPr>
        <p:spPr>
          <a:xfrm>
            <a:off x="6830640" y="3470400"/>
            <a:ext cx="154800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1800" spc="-1" strike="noStrike">
                <a:solidFill>
                  <a:srgbClr val="000000"/>
                </a:solidFill>
                <a:latin typeface="Calibri"/>
                <a:ea typeface="Calibri"/>
              </a:rPr>
              <a:t>Discriminante</a:t>
            </a:r>
            <a:r>
              <a:rPr b="0" lang="fr-FR" sz="1800" spc="-1" strike="noStrike">
                <a:solidFill>
                  <a:srgbClr val="000000"/>
                </a:solidFill>
                <a:latin typeface="Calibri"/>
                <a:ea typeface="Calibri"/>
              </a:rPr>
              <a:t> </a:t>
            </a:r>
            <a:endParaRPr b="0" lang="fr-FR" sz="1800" spc="-1" strike="noStrike">
              <a:latin typeface="Arial"/>
            </a:endParaRPr>
          </a:p>
        </p:txBody>
      </p:sp>
      <p:sp>
        <p:nvSpPr>
          <p:cNvPr id="168" name="Rectangle 5"/>
          <p:cNvSpPr/>
          <p:nvPr/>
        </p:nvSpPr>
        <p:spPr>
          <a:xfrm>
            <a:off x="6843960" y="3850560"/>
            <a:ext cx="433080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1800" spc="-1" strike="noStrike">
                <a:solidFill>
                  <a:srgbClr val="000000"/>
                </a:solidFill>
                <a:latin typeface="Calibri"/>
                <a:ea typeface="Calibri"/>
              </a:rPr>
              <a:t>Taux d’abandons et de ruptures vertigineux</a:t>
            </a:r>
            <a:r>
              <a:rPr b="0" lang="fr-FR" sz="1800" spc="-1" strike="noStrike">
                <a:solidFill>
                  <a:srgbClr val="000000"/>
                </a:solidFill>
                <a:latin typeface="Calibri"/>
                <a:ea typeface="Calibri"/>
              </a:rPr>
              <a:t> </a:t>
            </a:r>
            <a:endParaRPr b="0" lang="fr-FR" sz="1800" spc="-1" strike="noStrike">
              <a:latin typeface="Arial"/>
            </a:endParaRPr>
          </a:p>
        </p:txBody>
      </p:sp>
      <p:sp>
        <p:nvSpPr>
          <p:cNvPr id="169" name="Rectangle 6"/>
          <p:cNvSpPr/>
          <p:nvPr/>
        </p:nvSpPr>
        <p:spPr>
          <a:xfrm>
            <a:off x="6837480" y="4209120"/>
            <a:ext cx="359784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1800" spc="-1" strike="noStrike">
                <a:solidFill>
                  <a:srgbClr val="000000"/>
                </a:solidFill>
                <a:latin typeface="Calibri"/>
                <a:ea typeface="Calibri"/>
              </a:rPr>
              <a:t>Mythe de la meilleure insertion pro </a:t>
            </a:r>
            <a:endParaRPr b="0" lang="fr-FR" sz="1800" spc="-1" strike="noStrike">
              <a:latin typeface="Arial"/>
            </a:endParaRPr>
          </a:p>
        </p:txBody>
      </p:sp>
      <p:sp>
        <p:nvSpPr>
          <p:cNvPr id="170" name="Rectangle 7"/>
          <p:cNvSpPr/>
          <p:nvPr/>
        </p:nvSpPr>
        <p:spPr>
          <a:xfrm>
            <a:off x="6828120" y="4533840"/>
            <a:ext cx="130716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1800" spc="-1" strike="noStrike">
                <a:solidFill>
                  <a:srgbClr val="000000"/>
                </a:solidFill>
                <a:latin typeface="Calibri"/>
                <a:ea typeface="Calibri"/>
              </a:rPr>
              <a:t>Dangereuse</a:t>
            </a:r>
            <a:endParaRPr b="0" lang="fr-FR" sz="1800" spc="-1" strike="noStrike">
              <a:latin typeface="Arial"/>
            </a:endParaRPr>
          </a:p>
        </p:txBody>
      </p:sp>
      <p:sp>
        <p:nvSpPr>
          <p:cNvPr id="171" name="Rectangle 8"/>
          <p:cNvSpPr/>
          <p:nvPr/>
        </p:nvSpPr>
        <p:spPr>
          <a:xfrm>
            <a:off x="6839280" y="4903200"/>
            <a:ext cx="4852080" cy="3646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1800" spc="-1" strike="noStrike">
                <a:solidFill>
                  <a:srgbClr val="000000"/>
                </a:solidFill>
                <a:latin typeface="Calibri"/>
                <a:ea typeface="Calibri"/>
              </a:rPr>
              <a:t>Un angle mort les Violences Sexuelles et Sexistes </a:t>
            </a:r>
            <a:endParaRPr b="0" lang="fr-FR" sz="1800" spc="-1" strike="noStrike">
              <a:latin typeface="Arial"/>
            </a:endParaRPr>
          </a:p>
        </p:txBody>
      </p:sp>
      <p:sp>
        <p:nvSpPr>
          <p:cNvPr id="172" name="Rectangle 13"/>
          <p:cNvSpPr/>
          <p:nvPr/>
        </p:nvSpPr>
        <p:spPr>
          <a:xfrm>
            <a:off x="316080" y="1628280"/>
            <a:ext cx="10072800" cy="1035720"/>
          </a:xfrm>
          <a:prstGeom prst="rect">
            <a:avLst/>
          </a:prstGeom>
          <a:noFill/>
          <a:ln w="0">
            <a:noFill/>
          </a:ln>
        </p:spPr>
        <p:style>
          <a:lnRef idx="0"/>
          <a:fillRef idx="0"/>
          <a:effectRef idx="0"/>
          <a:fontRef idx="minor"/>
        </p:style>
        <p:txBody>
          <a:bodyPr lIns="90000" rIns="90000" tIns="45000" bIns="45000">
            <a:spAutoFit/>
          </a:bodyPr>
          <a:p>
            <a:pPr algn="just">
              <a:lnSpc>
                <a:spcPct val="115000"/>
              </a:lnSpc>
              <a:spcAft>
                <a:spcPts val="1001"/>
              </a:spcAft>
            </a:pPr>
            <a:r>
              <a:rPr b="0" lang="fr-FR" sz="1800" spc="-1" strike="noStrike">
                <a:solidFill>
                  <a:srgbClr val="000000"/>
                </a:solidFill>
                <a:latin typeface="Calibri"/>
                <a:ea typeface="Calibri"/>
              </a:rPr>
              <a:t>Les PFMP ne sont pas la panacée : à chaque départ en stage un certain nombre d’élèves n’ont pas de terrain de stage, certains stages sont interrompus pour des raisons diverses, certain·es élèves ne sont pas réellement encadré·es par un tuteur, beaucoup de PFMP se résument à la répétition de la même tâche…),</a:t>
            </a:r>
            <a:endParaRPr b="0" lang="fr-FR" sz="1800" spc="-1" strike="noStrike">
              <a:latin typeface="Arial"/>
            </a:endParaRPr>
          </a:p>
        </p:txBody>
      </p:sp>
      <p:sp>
        <p:nvSpPr>
          <p:cNvPr id="173" name="ZoneTexte 14"/>
          <p:cNvSpPr/>
          <p:nvPr/>
        </p:nvSpPr>
        <p:spPr>
          <a:xfrm rot="21439800">
            <a:off x="2418120" y="5889960"/>
            <a:ext cx="8385840" cy="94356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800" spc="-1" strike="noStrike">
                <a:solidFill>
                  <a:srgbClr val="ffffff"/>
                </a:solidFill>
                <a:latin typeface="Calibri"/>
              </a:rPr>
              <a:t>PLUS ON AUGMENTE LES PFMP PLUS ON REPRODUIT LES INÉGALITÉS DU MARCHÉ DU TRAVAIL</a:t>
            </a:r>
            <a:endParaRPr b="0" lang="fr-FR" sz="2800" spc="-1" strike="noStrike">
              <a:latin typeface="Arial"/>
            </a:endParaRPr>
          </a:p>
        </p:txBody>
      </p:sp>
      <p:sp>
        <p:nvSpPr>
          <p:cNvPr id="174" name="ZoneTexte 15"/>
          <p:cNvSpPr/>
          <p:nvPr/>
        </p:nvSpPr>
        <p:spPr>
          <a:xfrm>
            <a:off x="2400840" y="2998080"/>
            <a:ext cx="6095520" cy="36468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1800" spc="-1" strike="noStrike">
                <a:solidFill>
                  <a:srgbClr val="c00000"/>
                </a:solidFill>
                <a:latin typeface="Arial"/>
              </a:rPr>
              <a:t>IMPOSER LE MODÉLE DE L’APPRENTISSAGE AU LP</a:t>
            </a:r>
            <a:endParaRPr b="0" lang="fr-FR" sz="1800" spc="-1" strike="noStrike">
              <a:latin typeface="Arial"/>
            </a:endParaRPr>
          </a:p>
        </p:txBody>
      </p:sp>
    </p:spTree>
  </p:cSld>
  <mc:AlternateContent>
    <mc:Choice Requires="p14">
      <p:transition spd="slow" p14:dur="2000"/>
    </mc:Choice>
    <mc:Fallback>
      <p:transition spd="slow"/>
    </mc:Fallback>
  </mc:AlternateContent>
  <p:timing>
    <p:tnLst>
      <p:par>
        <p:cTn id="337" dur="indefinite" restart="never" nodeType="tmRoot">
          <p:childTnLst>
            <p:seq>
              <p:cTn id="338" dur="indefinite" nodeType="mainSeq">
                <p:childTnLst>
                  <p:par>
                    <p:cTn id="339" fill="hold">
                      <p:stCondLst>
                        <p:cond delay="0"/>
                      </p:stCondLst>
                      <p:childTnLst>
                        <p:par>
                          <p:cTn id="340" fill="hold">
                            <p:stCondLst>
                              <p:cond delay="0"/>
                            </p:stCondLst>
                            <p:childTnLst>
                              <p:par>
                                <p:cTn id="341" nodeType="withEffect" fill="hold" presetClass="entr" presetID="10">
                                  <p:stCondLst>
                                    <p:cond delay="0"/>
                                  </p:stCondLst>
                                  <p:childTnLst>
                                    <p:set>
                                      <p:cBhvr>
                                        <p:cTn id="342" dur="1" fill="hold">
                                          <p:stCondLst>
                                            <p:cond delay="0"/>
                                          </p:stCondLst>
                                        </p:cTn>
                                        <p:tgtEl>
                                          <p:spTgt spid="163"/>
                                        </p:tgtEl>
                                        <p:attrNameLst>
                                          <p:attrName>style.visibility</p:attrName>
                                        </p:attrNameLst>
                                      </p:cBhvr>
                                      <p:to>
                                        <p:strVal val="visible"/>
                                      </p:to>
                                    </p:set>
                                    <p:animEffect filter="fade" transition="in">
                                      <p:cBhvr additive="repl">
                                        <p:cTn id="343" dur="500"/>
                                        <p:tgtEl>
                                          <p:spTgt spid="163"/>
                                        </p:tgtEl>
                                      </p:cBhvr>
                                    </p:animEffect>
                                  </p:childTnLst>
                                </p:cTn>
                              </p:par>
                            </p:childTnLst>
                          </p:cTn>
                        </p:par>
                      </p:childTnLst>
                    </p:cTn>
                  </p:par>
                  <p:par>
                    <p:cTn id="344" fill="hold">
                      <p:stCondLst>
                        <p:cond delay="indefinite"/>
                      </p:stCondLst>
                      <p:childTnLst>
                        <p:par>
                          <p:cTn id="345" fill="hold">
                            <p:stCondLst>
                              <p:cond delay="0"/>
                            </p:stCondLst>
                            <p:childTnLst>
                              <p:par>
                                <p:cTn id="346" nodeType="clickEffect" fill="hold" presetClass="entr" presetID="10">
                                  <p:stCondLst>
                                    <p:cond delay="0"/>
                                  </p:stCondLst>
                                  <p:childTnLst>
                                    <p:set>
                                      <p:cBhvr>
                                        <p:cTn id="347" dur="1" fill="hold">
                                          <p:stCondLst>
                                            <p:cond delay="0"/>
                                          </p:stCondLst>
                                        </p:cTn>
                                        <p:tgtEl>
                                          <p:spTgt spid="165"/>
                                        </p:tgtEl>
                                        <p:attrNameLst>
                                          <p:attrName>style.visibility</p:attrName>
                                        </p:attrNameLst>
                                      </p:cBhvr>
                                      <p:to>
                                        <p:strVal val="visible"/>
                                      </p:to>
                                    </p:set>
                                    <p:animEffect filter="fade" transition="in">
                                      <p:cBhvr additive="repl">
                                        <p:cTn id="348" dur="500"/>
                                        <p:tgtEl>
                                          <p:spTgt spid="165"/>
                                        </p:tgtEl>
                                      </p:cBhvr>
                                    </p:animEffect>
                                  </p:childTnLst>
                                </p:cTn>
                              </p:par>
                            </p:childTnLst>
                          </p:cTn>
                        </p:par>
                      </p:childTnLst>
                    </p:cTn>
                  </p:par>
                  <p:par>
                    <p:cTn id="349" fill="hold">
                      <p:stCondLst>
                        <p:cond delay="indefinite"/>
                      </p:stCondLst>
                      <p:childTnLst>
                        <p:par>
                          <p:cTn id="350" fill="hold">
                            <p:stCondLst>
                              <p:cond delay="0"/>
                            </p:stCondLst>
                            <p:childTnLst>
                              <p:par>
                                <p:cTn id="351" nodeType="clickEffect" fill="hold" presetClass="entr" presetID="10">
                                  <p:stCondLst>
                                    <p:cond delay="0"/>
                                  </p:stCondLst>
                                  <p:childTnLst>
                                    <p:set>
                                      <p:cBhvr>
                                        <p:cTn id="352" dur="1" fill="hold">
                                          <p:stCondLst>
                                            <p:cond delay="0"/>
                                          </p:stCondLst>
                                        </p:cTn>
                                        <p:tgtEl>
                                          <p:spTgt spid="172"/>
                                        </p:tgtEl>
                                        <p:attrNameLst>
                                          <p:attrName>style.visibility</p:attrName>
                                        </p:attrNameLst>
                                      </p:cBhvr>
                                      <p:to>
                                        <p:strVal val="visible"/>
                                      </p:to>
                                    </p:set>
                                    <p:animEffect filter="fade" transition="in">
                                      <p:cBhvr additive="repl">
                                        <p:cTn id="353" dur="500"/>
                                        <p:tgtEl>
                                          <p:spTgt spid="172"/>
                                        </p:tgtEl>
                                      </p:cBhvr>
                                    </p:animEffect>
                                  </p:childTnLst>
                                </p:cTn>
                              </p:par>
                            </p:childTnLst>
                          </p:cTn>
                        </p:par>
                      </p:childTnLst>
                    </p:cTn>
                  </p:par>
                  <p:par>
                    <p:cTn id="354" fill="hold">
                      <p:stCondLst>
                        <p:cond delay="indefinite"/>
                      </p:stCondLst>
                      <p:childTnLst>
                        <p:par>
                          <p:cTn id="355" fill="hold">
                            <p:stCondLst>
                              <p:cond delay="0"/>
                            </p:stCondLst>
                            <p:childTnLst>
                              <p:par>
                                <p:cTn id="356" nodeType="clickEffect" fill="hold" presetClass="entr" presetID="10">
                                  <p:stCondLst>
                                    <p:cond delay="0"/>
                                  </p:stCondLst>
                                  <p:childTnLst>
                                    <p:set>
                                      <p:cBhvr>
                                        <p:cTn id="357" dur="1" fill="hold">
                                          <p:stCondLst>
                                            <p:cond delay="0"/>
                                          </p:stCondLst>
                                        </p:cTn>
                                        <p:tgtEl>
                                          <p:spTgt spid="174"/>
                                        </p:tgtEl>
                                        <p:attrNameLst>
                                          <p:attrName>style.visibility</p:attrName>
                                        </p:attrNameLst>
                                      </p:cBhvr>
                                      <p:to>
                                        <p:strVal val="visible"/>
                                      </p:to>
                                    </p:set>
                                    <p:animEffect filter="fade" transition="in">
                                      <p:cBhvr additive="repl">
                                        <p:cTn id="358" dur="500"/>
                                        <p:tgtEl>
                                          <p:spTgt spid="174"/>
                                        </p:tgtEl>
                                      </p:cBhvr>
                                    </p:animEffect>
                                  </p:childTnLst>
                                </p:cTn>
                              </p:par>
                            </p:childTnLst>
                          </p:cTn>
                        </p:par>
                      </p:childTnLst>
                    </p:cTn>
                  </p:par>
                  <p:par>
                    <p:cTn id="359" fill="hold">
                      <p:stCondLst>
                        <p:cond delay="indefinite"/>
                      </p:stCondLst>
                      <p:childTnLst>
                        <p:par>
                          <p:cTn id="360" fill="hold">
                            <p:stCondLst>
                              <p:cond delay="0"/>
                            </p:stCondLst>
                            <p:childTnLst>
                              <p:par>
                                <p:cTn id="361" nodeType="clickEffect" fill="hold" presetClass="entr" presetID="10">
                                  <p:stCondLst>
                                    <p:cond delay="0"/>
                                  </p:stCondLst>
                                  <p:childTnLst>
                                    <p:set>
                                      <p:cBhvr>
                                        <p:cTn id="362" dur="1" fill="hold">
                                          <p:stCondLst>
                                            <p:cond delay="0"/>
                                          </p:stCondLst>
                                        </p:cTn>
                                        <p:tgtEl>
                                          <p:spTgt spid="166"/>
                                        </p:tgtEl>
                                        <p:attrNameLst>
                                          <p:attrName>style.visibility</p:attrName>
                                        </p:attrNameLst>
                                      </p:cBhvr>
                                      <p:to>
                                        <p:strVal val="visible"/>
                                      </p:to>
                                    </p:set>
                                    <p:animEffect filter="fade" transition="in">
                                      <p:cBhvr additive="repl">
                                        <p:cTn id="363" dur="500"/>
                                        <p:tgtEl>
                                          <p:spTgt spid="166"/>
                                        </p:tgtEl>
                                      </p:cBhvr>
                                    </p:animEffect>
                                  </p:childTnLst>
                                </p:cTn>
                              </p:par>
                            </p:childTnLst>
                          </p:cTn>
                        </p:par>
                      </p:childTnLst>
                    </p:cTn>
                  </p:par>
                  <p:par>
                    <p:cTn id="364" fill="hold">
                      <p:stCondLst>
                        <p:cond delay="indefinite"/>
                      </p:stCondLst>
                      <p:childTnLst>
                        <p:par>
                          <p:cTn id="365" fill="hold">
                            <p:stCondLst>
                              <p:cond delay="0"/>
                            </p:stCondLst>
                            <p:childTnLst>
                              <p:par>
                                <p:cTn id="366" nodeType="clickEffect" fill="hold" presetClass="entr" presetID="10">
                                  <p:stCondLst>
                                    <p:cond delay="0"/>
                                  </p:stCondLst>
                                  <p:childTnLst>
                                    <p:set>
                                      <p:cBhvr>
                                        <p:cTn id="367" dur="1" fill="hold">
                                          <p:stCondLst>
                                            <p:cond delay="0"/>
                                          </p:stCondLst>
                                        </p:cTn>
                                        <p:tgtEl>
                                          <p:spTgt spid="167"/>
                                        </p:tgtEl>
                                        <p:attrNameLst>
                                          <p:attrName>style.visibility</p:attrName>
                                        </p:attrNameLst>
                                      </p:cBhvr>
                                      <p:to>
                                        <p:strVal val="visible"/>
                                      </p:to>
                                    </p:set>
                                    <p:animEffect filter="fade" transition="in">
                                      <p:cBhvr additive="repl">
                                        <p:cTn id="368" dur="500"/>
                                        <p:tgtEl>
                                          <p:spTgt spid="167"/>
                                        </p:tgtEl>
                                      </p:cBhvr>
                                    </p:animEffect>
                                  </p:childTnLst>
                                </p:cTn>
                              </p:par>
                            </p:childTnLst>
                          </p:cTn>
                        </p:par>
                      </p:childTnLst>
                    </p:cTn>
                  </p:par>
                  <p:par>
                    <p:cTn id="369" fill="hold">
                      <p:stCondLst>
                        <p:cond delay="indefinite"/>
                      </p:stCondLst>
                      <p:childTnLst>
                        <p:par>
                          <p:cTn id="370" fill="hold">
                            <p:stCondLst>
                              <p:cond delay="0"/>
                            </p:stCondLst>
                            <p:childTnLst>
                              <p:par>
                                <p:cTn id="371" nodeType="clickEffect" fill="hold" presetClass="entr" presetID="10">
                                  <p:stCondLst>
                                    <p:cond delay="0"/>
                                  </p:stCondLst>
                                  <p:childTnLst>
                                    <p:set>
                                      <p:cBhvr>
                                        <p:cTn id="372" dur="1" fill="hold">
                                          <p:stCondLst>
                                            <p:cond delay="0"/>
                                          </p:stCondLst>
                                        </p:cTn>
                                        <p:tgtEl>
                                          <p:spTgt spid="168"/>
                                        </p:tgtEl>
                                        <p:attrNameLst>
                                          <p:attrName>style.visibility</p:attrName>
                                        </p:attrNameLst>
                                      </p:cBhvr>
                                      <p:to>
                                        <p:strVal val="visible"/>
                                      </p:to>
                                    </p:set>
                                    <p:animEffect filter="fade" transition="in">
                                      <p:cBhvr additive="repl">
                                        <p:cTn id="373" dur="500"/>
                                        <p:tgtEl>
                                          <p:spTgt spid="168"/>
                                        </p:tgtEl>
                                      </p:cBhvr>
                                    </p:animEffect>
                                  </p:childTnLst>
                                </p:cTn>
                              </p:par>
                            </p:childTnLst>
                          </p:cTn>
                        </p:par>
                      </p:childTnLst>
                    </p:cTn>
                  </p:par>
                  <p:par>
                    <p:cTn id="374" fill="hold">
                      <p:stCondLst>
                        <p:cond delay="indefinite"/>
                      </p:stCondLst>
                      <p:childTnLst>
                        <p:par>
                          <p:cTn id="375" fill="hold">
                            <p:stCondLst>
                              <p:cond delay="0"/>
                            </p:stCondLst>
                            <p:childTnLst>
                              <p:par>
                                <p:cTn id="376" nodeType="clickEffect" fill="hold" presetClass="entr" presetID="10">
                                  <p:stCondLst>
                                    <p:cond delay="0"/>
                                  </p:stCondLst>
                                  <p:childTnLst>
                                    <p:set>
                                      <p:cBhvr>
                                        <p:cTn id="377" dur="1" fill="hold">
                                          <p:stCondLst>
                                            <p:cond delay="0"/>
                                          </p:stCondLst>
                                        </p:cTn>
                                        <p:tgtEl>
                                          <p:spTgt spid="169"/>
                                        </p:tgtEl>
                                        <p:attrNameLst>
                                          <p:attrName>style.visibility</p:attrName>
                                        </p:attrNameLst>
                                      </p:cBhvr>
                                      <p:to>
                                        <p:strVal val="visible"/>
                                      </p:to>
                                    </p:set>
                                    <p:animEffect filter="fade" transition="in">
                                      <p:cBhvr additive="repl">
                                        <p:cTn id="378" dur="500"/>
                                        <p:tgtEl>
                                          <p:spTgt spid="169"/>
                                        </p:tgtEl>
                                      </p:cBhvr>
                                    </p:animEffect>
                                  </p:childTnLst>
                                </p:cTn>
                              </p:par>
                            </p:childTnLst>
                          </p:cTn>
                        </p:par>
                      </p:childTnLst>
                    </p:cTn>
                  </p:par>
                  <p:par>
                    <p:cTn id="379" fill="hold">
                      <p:stCondLst>
                        <p:cond delay="indefinite"/>
                      </p:stCondLst>
                      <p:childTnLst>
                        <p:par>
                          <p:cTn id="380" fill="hold">
                            <p:stCondLst>
                              <p:cond delay="0"/>
                            </p:stCondLst>
                            <p:childTnLst>
                              <p:par>
                                <p:cTn id="381" nodeType="clickEffect" fill="hold" presetClass="entr" presetID="10">
                                  <p:stCondLst>
                                    <p:cond delay="0"/>
                                  </p:stCondLst>
                                  <p:childTnLst>
                                    <p:set>
                                      <p:cBhvr>
                                        <p:cTn id="382" dur="1" fill="hold">
                                          <p:stCondLst>
                                            <p:cond delay="0"/>
                                          </p:stCondLst>
                                        </p:cTn>
                                        <p:tgtEl>
                                          <p:spTgt spid="170"/>
                                        </p:tgtEl>
                                        <p:attrNameLst>
                                          <p:attrName>style.visibility</p:attrName>
                                        </p:attrNameLst>
                                      </p:cBhvr>
                                      <p:to>
                                        <p:strVal val="visible"/>
                                      </p:to>
                                    </p:set>
                                    <p:animEffect filter="fade" transition="in">
                                      <p:cBhvr additive="repl">
                                        <p:cTn id="383" dur="500"/>
                                        <p:tgtEl>
                                          <p:spTgt spid="170"/>
                                        </p:tgtEl>
                                      </p:cBhvr>
                                    </p:animEffect>
                                  </p:childTnLst>
                                </p:cTn>
                              </p:par>
                            </p:childTnLst>
                          </p:cTn>
                        </p:par>
                      </p:childTnLst>
                    </p:cTn>
                  </p:par>
                  <p:par>
                    <p:cTn id="384" fill="hold">
                      <p:stCondLst>
                        <p:cond delay="indefinite"/>
                      </p:stCondLst>
                      <p:childTnLst>
                        <p:par>
                          <p:cTn id="385" fill="hold">
                            <p:stCondLst>
                              <p:cond delay="0"/>
                            </p:stCondLst>
                            <p:childTnLst>
                              <p:par>
                                <p:cTn id="386" nodeType="clickEffect" fill="hold" presetClass="entr" presetID="10">
                                  <p:stCondLst>
                                    <p:cond delay="0"/>
                                  </p:stCondLst>
                                  <p:childTnLst>
                                    <p:set>
                                      <p:cBhvr>
                                        <p:cTn id="387" dur="1" fill="hold">
                                          <p:stCondLst>
                                            <p:cond delay="0"/>
                                          </p:stCondLst>
                                        </p:cTn>
                                        <p:tgtEl>
                                          <p:spTgt spid="171"/>
                                        </p:tgtEl>
                                        <p:attrNameLst>
                                          <p:attrName>style.visibility</p:attrName>
                                        </p:attrNameLst>
                                      </p:cBhvr>
                                      <p:to>
                                        <p:strVal val="visible"/>
                                      </p:to>
                                    </p:set>
                                    <p:animEffect filter="fade" transition="in">
                                      <p:cBhvr additive="repl">
                                        <p:cTn id="388" dur="500"/>
                                        <p:tgtEl>
                                          <p:spTgt spid="171"/>
                                        </p:tgtEl>
                                      </p:cBhvr>
                                    </p:animEffect>
                                  </p:childTnLst>
                                </p:cTn>
                              </p:par>
                            </p:childTnLst>
                          </p:cTn>
                        </p:par>
                      </p:childTnLst>
                    </p:cTn>
                  </p:par>
                  <p:par>
                    <p:cTn id="389" fill="hold">
                      <p:stCondLst>
                        <p:cond delay="indefinite"/>
                      </p:stCondLst>
                      <p:childTnLst>
                        <p:par>
                          <p:cTn id="390" fill="hold">
                            <p:stCondLst>
                              <p:cond delay="0"/>
                            </p:stCondLst>
                            <p:childTnLst>
                              <p:par>
                                <p:cTn id="391" nodeType="clickEffect" fill="hold" presetClass="entr" presetID="10">
                                  <p:stCondLst>
                                    <p:cond delay="0"/>
                                  </p:stCondLst>
                                  <p:childTnLst>
                                    <p:set>
                                      <p:cBhvr>
                                        <p:cTn id="392" dur="1" fill="hold">
                                          <p:stCondLst>
                                            <p:cond delay="0"/>
                                          </p:stCondLst>
                                        </p:cTn>
                                        <p:tgtEl>
                                          <p:spTgt spid="173"/>
                                        </p:tgtEl>
                                        <p:attrNameLst>
                                          <p:attrName>style.visibility</p:attrName>
                                        </p:attrNameLst>
                                      </p:cBhvr>
                                      <p:to>
                                        <p:strVal val="visible"/>
                                      </p:to>
                                    </p:set>
                                    <p:animEffect filter="fade" transition="in">
                                      <p:cBhvr additive="repl">
                                        <p:cTn id="393" dur="500"/>
                                        <p:tgtEl>
                                          <p:spTgt spid="1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5" name="Image 4" descr=""/>
          <p:cNvPicPr/>
          <p:nvPr/>
        </p:nvPicPr>
        <p:blipFill>
          <a:blip r:embed="rId1"/>
          <a:srcRect l="2224" t="0" r="0" b="0"/>
          <a:stretch/>
        </p:blipFill>
        <p:spPr>
          <a:xfrm>
            <a:off x="573120" y="1064880"/>
            <a:ext cx="2990520" cy="4398120"/>
          </a:xfrm>
          <a:prstGeom prst="rect">
            <a:avLst/>
          </a:prstGeom>
          <a:ln w="0">
            <a:noFill/>
          </a:ln>
        </p:spPr>
      </p:pic>
      <p:sp>
        <p:nvSpPr>
          <p:cNvPr id="176" name="Text Box 2"/>
          <p:cNvSpPr/>
          <p:nvPr/>
        </p:nvSpPr>
        <p:spPr>
          <a:xfrm>
            <a:off x="4054320" y="1317600"/>
            <a:ext cx="6403680" cy="1312560"/>
          </a:xfrm>
          <a:prstGeom prst="rect">
            <a:avLst/>
          </a:prstGeom>
          <a:noFill/>
          <a:ln w="0">
            <a:noFill/>
          </a:ln>
        </p:spPr>
        <p:style>
          <a:lnRef idx="0"/>
          <a:fillRef idx="0"/>
          <a:effectRef idx="0"/>
          <a:fontRef idx="minor"/>
        </p:style>
        <p:txBody>
          <a:bodyPr lIns="36720" rIns="36720" tIns="36720" bIns="36720">
            <a:noAutofit/>
          </a:bodyPr>
          <a:p>
            <a:pPr algn="just">
              <a:lnSpc>
                <a:spcPct val="100000"/>
              </a:lnSpc>
              <a:tabLst>
                <a:tab algn="l" pos="0"/>
              </a:tabLst>
            </a:pPr>
            <a:r>
              <a:rPr b="0" lang="fr-FR" sz="1400" spc="-1" strike="noStrike">
                <a:solidFill>
                  <a:srgbClr val="000000"/>
                </a:solidFill>
                <a:latin typeface="Arial"/>
              </a:rPr>
              <a:t>En 2019, l'Assurance maladie a recensé 10 301 accidents du travail d'apprenti·es. Plus d’un par heure ! À cela s'ajoutent 3 110 accidents de trajet. Les apprenti·es représentent 50% des accidents de travail des salarié·es de moins de 20 ans. </a:t>
            </a:r>
            <a:endParaRPr b="0" lang="fr-FR" sz="1400" spc="-1" strike="noStrike">
              <a:latin typeface="Arial"/>
            </a:endParaRPr>
          </a:p>
        </p:txBody>
      </p:sp>
      <p:sp>
        <p:nvSpPr>
          <p:cNvPr id="177" name="Text Box 3"/>
          <p:cNvSpPr/>
          <p:nvPr/>
        </p:nvSpPr>
        <p:spPr>
          <a:xfrm>
            <a:off x="4054320" y="3270960"/>
            <a:ext cx="6555960" cy="1775880"/>
          </a:xfrm>
          <a:prstGeom prst="rect">
            <a:avLst/>
          </a:prstGeom>
          <a:noFill/>
          <a:ln w="0">
            <a:noFill/>
          </a:ln>
        </p:spPr>
        <p:style>
          <a:lnRef idx="0"/>
          <a:fillRef idx="0"/>
          <a:effectRef idx="0"/>
          <a:fontRef idx="minor"/>
        </p:style>
        <p:txBody>
          <a:bodyPr lIns="36720" rIns="36720" tIns="36720" bIns="36720">
            <a:noAutofit/>
          </a:bodyPr>
          <a:p>
            <a:pPr algn="just">
              <a:lnSpc>
                <a:spcPct val="100000"/>
              </a:lnSpc>
              <a:tabLst>
                <a:tab algn="l" pos="0"/>
              </a:tabLst>
            </a:pPr>
            <a:r>
              <a:rPr b="1" lang="fr-FR" sz="1400" spc="-1" strike="noStrike">
                <a:solidFill>
                  <a:srgbClr val="000000"/>
                </a:solidFill>
                <a:latin typeface="Arial"/>
              </a:rPr>
              <a:t>Cette surreprésentation des apprenti·es dans les accidents du travail n’est pas liée à des conduites à risques, mais bien aux conditions de travail. </a:t>
            </a:r>
            <a:endParaRPr b="0" lang="fr-FR" sz="1400" spc="-1" strike="noStrike">
              <a:latin typeface="Arial"/>
            </a:endParaRPr>
          </a:p>
        </p:txBody>
      </p:sp>
      <p:sp>
        <p:nvSpPr>
          <p:cNvPr id="178" name="Rectangle 10"/>
          <p:cNvSpPr/>
          <p:nvPr/>
        </p:nvSpPr>
        <p:spPr>
          <a:xfrm>
            <a:off x="623160" y="344520"/>
            <a:ext cx="8537040" cy="51696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fr-FR" sz="2800" spc="-1" strike="noStrike">
                <a:solidFill>
                  <a:srgbClr val="c00000"/>
                </a:solidFill>
                <a:latin typeface="Calibri"/>
              </a:rPr>
              <a:t>L’ENTREPRISE : UN LIEU DANGEREUX POUR LES JEUNES ! </a:t>
            </a:r>
            <a:endParaRPr b="0" lang="fr-FR" sz="2800" spc="-1" strike="noStrike">
              <a:latin typeface="Arial"/>
            </a:endParaRPr>
          </a:p>
        </p:txBody>
      </p:sp>
      <p:pic>
        <p:nvPicPr>
          <p:cNvPr id="179" name="Image 11" descr=""/>
          <p:cNvPicPr/>
          <p:nvPr/>
        </p:nvPicPr>
        <p:blipFill>
          <a:blip r:embed="rId2"/>
          <a:stretch/>
        </p:blipFill>
        <p:spPr>
          <a:xfrm>
            <a:off x="10993680" y="0"/>
            <a:ext cx="1187280" cy="2036880"/>
          </a:xfrm>
          <a:prstGeom prst="rect">
            <a:avLst/>
          </a:prstGeom>
          <a:ln w="0">
            <a:noFill/>
          </a:ln>
        </p:spPr>
      </p:pic>
      <p:sp>
        <p:nvSpPr>
          <p:cNvPr id="180" name="AutoShape 2"/>
          <p:cNvSpPr/>
          <p:nvPr/>
        </p:nvSpPr>
        <p:spPr>
          <a:xfrm>
            <a:off x="46080" y="5100480"/>
            <a:ext cx="12191760" cy="1757160"/>
          </a:xfrm>
          <a:custGeom>
            <a:avLst/>
            <a:gdLst/>
            <a:ahLst/>
            <a:rect l="l" t="t" r="r" b="b"/>
            <a:pathLst>
              <a:path w="5" h="5">
                <a:moveTo>
                  <a:pt x="0" y="1"/>
                </a:moveTo>
                <a:lnTo>
                  <a:pt x="5" y="0"/>
                </a:lnTo>
                <a:lnTo>
                  <a:pt x="5" y="5"/>
                </a:lnTo>
                <a:lnTo>
                  <a:pt x="0" y="5"/>
                </a:lnTo>
                <a:close/>
              </a:path>
            </a:pathLst>
          </a:custGeom>
          <a:solidFill>
            <a:srgbClr val="c00000"/>
          </a:solidFill>
          <a:ln w="0">
            <a:noFill/>
          </a:ln>
        </p:spPr>
        <p:style>
          <a:lnRef idx="0"/>
          <a:fillRef idx="0"/>
          <a:effectRef idx="0"/>
          <a:fontRef idx="minor"/>
        </p:style>
      </p:sp>
      <p:pic>
        <p:nvPicPr>
          <p:cNvPr id="181" name="Picture 3" descr="megaphone-noisy_318-82221"/>
          <p:cNvPicPr/>
          <p:nvPr/>
        </p:nvPicPr>
        <p:blipFill>
          <a:blip r:embed="rId3"/>
          <a:stretch/>
        </p:blipFill>
        <p:spPr>
          <a:xfrm>
            <a:off x="0" y="5729400"/>
            <a:ext cx="1087920" cy="805320"/>
          </a:xfrm>
          <a:prstGeom prst="rect">
            <a:avLst/>
          </a:prstGeom>
          <a:ln w="0">
            <a:noFill/>
          </a:ln>
        </p:spPr>
      </p:pic>
      <p:sp>
        <p:nvSpPr>
          <p:cNvPr id="182" name="Rectangle 14"/>
          <p:cNvSpPr/>
          <p:nvPr/>
        </p:nvSpPr>
        <p:spPr>
          <a:xfrm rot="21445800">
            <a:off x="2260440" y="5483880"/>
            <a:ext cx="8757720" cy="821880"/>
          </a:xfrm>
          <a:prstGeom prst="rect">
            <a:avLst/>
          </a:prstGeom>
          <a:noFill/>
          <a:ln w="0">
            <a:noFill/>
          </a:ln>
        </p:spPr>
        <p:style>
          <a:lnRef idx="0"/>
          <a:fillRef idx="0"/>
          <a:effectRef idx="0"/>
          <a:fontRef idx="minor"/>
        </p:style>
        <p:txBody>
          <a:bodyPr lIns="90000" rIns="90000" tIns="45000" bIns="45000">
            <a:spAutoFit/>
          </a:bodyPr>
          <a:p>
            <a:pPr algn="ctr">
              <a:lnSpc>
                <a:spcPct val="100000"/>
              </a:lnSpc>
            </a:pPr>
            <a:r>
              <a:rPr b="1" lang="fr-FR" sz="2400" spc="-1" strike="noStrike">
                <a:solidFill>
                  <a:srgbClr val="ffffff"/>
                </a:solidFill>
                <a:latin typeface="Calibri"/>
              </a:rPr>
              <a:t>PLUS ON AUGMENTE LES PFMP</a:t>
            </a:r>
            <a:endParaRPr b="0" lang="fr-FR" sz="2400" spc="-1" strike="noStrike">
              <a:latin typeface="Arial"/>
            </a:endParaRPr>
          </a:p>
          <a:p>
            <a:pPr algn="ctr">
              <a:lnSpc>
                <a:spcPct val="100000"/>
              </a:lnSpc>
            </a:pPr>
            <a:r>
              <a:rPr b="1" lang="fr-FR" sz="2400" spc="-1" strike="noStrike">
                <a:solidFill>
                  <a:srgbClr val="ffffff"/>
                </a:solidFill>
                <a:latin typeface="Calibri"/>
              </a:rPr>
              <a:t>PLUS ON EXPOSE LES JEUNES !</a:t>
            </a:r>
            <a:endParaRPr b="0" lang="fr-FR" sz="2400" spc="-1" strike="noStrike">
              <a:latin typeface="Arial"/>
            </a:endParaRPr>
          </a:p>
        </p:txBody>
      </p:sp>
    </p:spTree>
  </p:cSld>
  <mc:AlternateContent>
    <mc:Choice Requires="p14">
      <p:transition spd="slow" p14:dur="2000"/>
    </mc:Choice>
    <mc:Fallback>
      <p:transition spd="slow"/>
    </mc:Fallback>
  </mc:AlternateContent>
  <p:timing>
    <p:tnLst>
      <p:par>
        <p:cTn id="394" dur="indefinite" restart="never" nodeType="tmRoot">
          <p:childTnLst>
            <p:seq>
              <p:cTn id="395" dur="indefinite" nodeType="mainSeq">
                <p:childTnLst>
                  <p:par>
                    <p:cTn id="396" fill="hold">
                      <p:stCondLst>
                        <p:cond delay="0"/>
                      </p:stCondLst>
                      <p:childTnLst>
                        <p:par>
                          <p:cTn id="397" fill="hold">
                            <p:stCondLst>
                              <p:cond delay="0"/>
                            </p:stCondLst>
                            <p:childTnLst>
                              <p:par>
                                <p:cTn id="398" nodeType="withEffect" fill="hold" presetClass="entr" presetID="10">
                                  <p:stCondLst>
                                    <p:cond delay="0"/>
                                  </p:stCondLst>
                                  <p:childTnLst>
                                    <p:set>
                                      <p:cBhvr>
                                        <p:cTn id="399" dur="1" fill="hold">
                                          <p:stCondLst>
                                            <p:cond delay="0"/>
                                          </p:stCondLst>
                                        </p:cTn>
                                        <p:tgtEl>
                                          <p:spTgt spid="181"/>
                                        </p:tgtEl>
                                        <p:attrNameLst>
                                          <p:attrName>style.visibility</p:attrName>
                                        </p:attrNameLst>
                                      </p:cBhvr>
                                      <p:to>
                                        <p:strVal val="visible"/>
                                      </p:to>
                                    </p:set>
                                    <p:animEffect filter="fade" transition="in">
                                      <p:cBhvr additive="repl">
                                        <p:cTn id="400" dur="500"/>
                                        <p:tgtEl>
                                          <p:spTgt spid="181"/>
                                        </p:tgtEl>
                                      </p:cBhvr>
                                    </p:animEffect>
                                  </p:childTnLst>
                                </p:cTn>
                              </p:par>
                            </p:childTnLst>
                          </p:cTn>
                        </p:par>
                      </p:childTnLst>
                    </p:cTn>
                  </p:par>
                  <p:par>
                    <p:cTn id="401" fill="hold">
                      <p:stCondLst>
                        <p:cond delay="indefinite"/>
                      </p:stCondLst>
                      <p:childTnLst>
                        <p:par>
                          <p:cTn id="402" fill="hold">
                            <p:stCondLst>
                              <p:cond delay="0"/>
                            </p:stCondLst>
                            <p:childTnLst>
                              <p:par>
                                <p:cTn id="403" nodeType="clickEffect" fill="hold" presetClass="entr" presetID="10">
                                  <p:stCondLst>
                                    <p:cond delay="0"/>
                                  </p:stCondLst>
                                  <p:childTnLst>
                                    <p:set>
                                      <p:cBhvr>
                                        <p:cTn id="404" dur="1" fill="hold">
                                          <p:stCondLst>
                                            <p:cond delay="0"/>
                                          </p:stCondLst>
                                        </p:cTn>
                                        <p:tgtEl>
                                          <p:spTgt spid="182"/>
                                        </p:tgtEl>
                                        <p:attrNameLst>
                                          <p:attrName>style.visibility</p:attrName>
                                        </p:attrNameLst>
                                      </p:cBhvr>
                                      <p:to>
                                        <p:strVal val="visible"/>
                                      </p:to>
                                    </p:set>
                                    <p:animEffect filter="fade" transition="in">
                                      <p:cBhvr additive="repl">
                                        <p:cTn id="405" dur="500"/>
                                        <p:tgtEl>
                                          <p:spTgt spid="182"/>
                                        </p:tgtEl>
                                      </p:cBhvr>
                                    </p:animEffect>
                                  </p:childTnLst>
                                </p:cTn>
                              </p:par>
                            </p:childTnLst>
                          </p:cTn>
                        </p:par>
                      </p:childTnLst>
                    </p:cTn>
                  </p:par>
                  <p:par>
                    <p:cTn id="406" fill="hold">
                      <p:stCondLst>
                        <p:cond delay="indefinite"/>
                      </p:stCondLst>
                      <p:childTnLst>
                        <p:par>
                          <p:cTn id="407" fill="hold">
                            <p:stCondLst>
                              <p:cond delay="0"/>
                            </p:stCondLst>
                            <p:childTnLst>
                              <p:par>
                                <p:cTn id="408" nodeType="clickEffect" fill="hold" presetClass="entr" presetID="10">
                                  <p:stCondLst>
                                    <p:cond delay="0"/>
                                  </p:stCondLst>
                                  <p:childTnLst>
                                    <p:set>
                                      <p:cBhvr>
                                        <p:cTn id="409" dur="1" fill="hold">
                                          <p:stCondLst>
                                            <p:cond delay="0"/>
                                          </p:stCondLst>
                                        </p:cTn>
                                        <p:tgtEl>
                                          <p:spTgt spid="176"/>
                                        </p:tgtEl>
                                        <p:attrNameLst>
                                          <p:attrName>style.visibility</p:attrName>
                                        </p:attrNameLst>
                                      </p:cBhvr>
                                      <p:to>
                                        <p:strVal val="visible"/>
                                      </p:to>
                                    </p:set>
                                    <p:animEffect filter="fade" transition="in">
                                      <p:cBhvr additive="repl">
                                        <p:cTn id="410" dur="500"/>
                                        <p:tgtEl>
                                          <p:spTgt spid="176"/>
                                        </p:tgtEl>
                                      </p:cBhvr>
                                    </p:animEffect>
                                  </p:childTnLst>
                                </p:cTn>
                              </p:par>
                            </p:childTnLst>
                          </p:cTn>
                        </p:par>
                      </p:childTnLst>
                    </p:cTn>
                  </p:par>
                  <p:par>
                    <p:cTn id="411" fill="hold">
                      <p:stCondLst>
                        <p:cond delay="indefinite"/>
                      </p:stCondLst>
                      <p:childTnLst>
                        <p:par>
                          <p:cTn id="412" fill="hold">
                            <p:stCondLst>
                              <p:cond delay="0"/>
                            </p:stCondLst>
                            <p:childTnLst>
                              <p:par>
                                <p:cTn id="413" nodeType="clickEffect" fill="hold" presetClass="entr" presetID="10">
                                  <p:stCondLst>
                                    <p:cond delay="0"/>
                                  </p:stCondLst>
                                  <p:childTnLst>
                                    <p:set>
                                      <p:cBhvr>
                                        <p:cTn id="414" dur="1" fill="hold">
                                          <p:stCondLst>
                                            <p:cond delay="0"/>
                                          </p:stCondLst>
                                        </p:cTn>
                                        <p:tgtEl>
                                          <p:spTgt spid="177"/>
                                        </p:tgtEl>
                                        <p:attrNameLst>
                                          <p:attrName>style.visibility</p:attrName>
                                        </p:attrNameLst>
                                      </p:cBhvr>
                                      <p:to>
                                        <p:strVal val="visible"/>
                                      </p:to>
                                    </p:set>
                                    <p:animEffect filter="fade" transition="in">
                                      <p:cBhvr additive="repl">
                                        <p:cTn id="415" dur="500"/>
                                        <p:tgtEl>
                                          <p:spTgt spid="1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1126</TotalTime>
  <Application>LibreOffice/7.1.4.2$Windows_X86_64 LibreOffice_project/a529a4fab45b75fefc5b6226684193eb000654f6</Application>
  <AppVersion>15.0000</AppVersion>
  <Words>1606</Words>
  <Paragraphs>162</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2019-09-24T12:35:02Z</dcterms:created>
  <dc:creator>g5070</dc:creator>
  <dc:description/>
  <dc:language>fr-FR</dc:language>
  <cp:lastModifiedBy>g5070</cp:lastModifiedBy>
  <dcterms:modified xsi:type="dcterms:W3CDTF">2022-11-07T09:36:44Z</dcterms:modified>
  <cp:revision>120</cp:revision>
  <dc:subject/>
  <dc:title>Présentation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13</vt:i4>
  </property>
  <property fmtid="{D5CDD505-2E9C-101B-9397-08002B2CF9AE}" pid="3" name="PresentationFormat">
    <vt:lpwstr>Grand écran</vt:lpwstr>
  </property>
  <property fmtid="{D5CDD505-2E9C-101B-9397-08002B2CF9AE}" pid="4" name="Slides">
    <vt:i4>13</vt:i4>
  </property>
</Properties>
</file>